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7" r:id="rId3"/>
    <p:sldId id="438" r:id="rId5"/>
    <p:sldId id="263" r:id="rId6"/>
    <p:sldId id="365" r:id="rId7"/>
    <p:sldId id="366" r:id="rId8"/>
    <p:sldId id="410" r:id="rId9"/>
    <p:sldId id="414" r:id="rId10"/>
    <p:sldId id="367" r:id="rId11"/>
    <p:sldId id="411" r:id="rId12"/>
    <p:sldId id="382" r:id="rId13"/>
    <p:sldId id="383" r:id="rId14"/>
    <p:sldId id="413" r:id="rId15"/>
    <p:sldId id="385" r:id="rId16"/>
    <p:sldId id="463" r:id="rId17"/>
    <p:sldId id="402" r:id="rId18"/>
    <p:sldId id="403" r:id="rId19"/>
    <p:sldId id="384" r:id="rId20"/>
    <p:sldId id="462" r:id="rId21"/>
    <p:sldId id="448" r:id="rId22"/>
    <p:sldId id="449" r:id="rId23"/>
    <p:sldId id="450" r:id="rId24"/>
    <p:sldId id="453" r:id="rId25"/>
    <p:sldId id="454" r:id="rId26"/>
    <p:sldId id="394" r:id="rId27"/>
    <p:sldId id="396" r:id="rId28"/>
    <p:sldId id="395" r:id="rId29"/>
    <p:sldId id="397" r:id="rId30"/>
    <p:sldId id="457" r:id="rId31"/>
    <p:sldId id="458" r:id="rId32"/>
    <p:sldId id="459" r:id="rId33"/>
    <p:sldId id="412" r:id="rId34"/>
    <p:sldId id="464" r:id="rId35"/>
  </p:sldIdLst>
  <p:sldSz cx="9144000" cy="6858000" type="screen4x3"/>
  <p:notesSz cx="6858000" cy="9144000"/>
  <p:defaultTextStyle>
    <a:defPPr>
      <a:defRPr lang="en-US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2" userDrawn="1">
          <p15:clr>
            <a:srgbClr val="A4A3A4"/>
          </p15:clr>
        </p15:guide>
        <p15:guide id="2" pos="295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FF0000"/>
    <a:srgbClr val="CCECFF"/>
    <a:srgbClr val="FFFF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21366"/>
    <p:restoredTop sz="90929"/>
  </p:normalViewPr>
  <p:slideViewPr>
    <p:cSldViewPr showGuides="1">
      <p:cViewPr varScale="1">
        <p:scale>
          <a:sx n="71" d="100"/>
          <a:sy n="71" d="100"/>
        </p:scale>
        <p:origin x="1116" y="78"/>
      </p:cViewPr>
      <p:guideLst>
        <p:guide orient="horz" pos="2172"/>
        <p:guide pos="295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37" Type="http://schemas.openxmlformats.org/officeDocument/2006/relationships/viewProps" Target="viewProps.xml"/><Relationship Id="rId36" Type="http://schemas.openxmlformats.org/officeDocument/2006/relationships/presProps" Target="presProps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52" name="Rectangle 4"/>
          <p:cNvSpPr>
            <a:spLocks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14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Click to edit Master text styles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Second level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Third level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Fourth level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Fifth level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p>
            <a:pPr lvl="0" algn="r" eaLnBrk="1" hangingPunct="1">
              <a:buNone/>
            </a:pPr>
            <a:fld id="{9A0DB2DC-4C9A-4742-B13C-FB6460FD3503}" type="slidenum">
              <a:rPr lang="en-US" altLang="tr-TR" sz="1200" dirty="0"/>
            </a:fld>
            <a:endParaRPr lang="en-US" altLang="tr-TR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8" name="1 Slayt Görüntüsü Yer Tutucusu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099" name="2 Not Yer Tutucusu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p>
            <a:pPr lvl="0"/>
            <a:endParaRPr lang="tr-TR" altLang="tr-TR" dirty="0"/>
          </a:p>
        </p:txBody>
      </p:sp>
      <p:sp>
        <p:nvSpPr>
          <p:cNvPr id="4100" name="3 Slayt Numarası Yer Tutucusu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>
              <a:spcBef>
                <a:spcPct val="0"/>
              </a:spcBef>
            </a:pPr>
            <a:fld id="{9A0DB2DC-4C9A-4742-B13C-FB6460FD3503}" type="slidenum">
              <a:rPr lang="en-US" altLang="tr-TR" dirty="0">
                <a:latin typeface="Arial" panose="020B0604020202020204" pitchFamily="34" charset="0"/>
              </a:rPr>
            </a:fld>
            <a:endParaRPr lang="en-US" altLang="tr-TR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4" name="Rectangle 7"/>
          <p:cNvSpPr txBox="1">
            <a:spLocks noGrp="1"/>
          </p:cNvSpPr>
          <p:nvPr>
            <p:ph type="sldNum" sz="quarter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9525">
            <a:noFill/>
          </a:ln>
        </p:spPr>
        <p:txBody>
          <a:bodyPr lIns="94357" tIns="47178" rIns="94357" bIns="47178"/>
          <a:p>
            <a:pPr lvl="0" algn="r" eaLnBrk="1" hangingPunct="1"/>
            <a:fld id="{9A0DB2DC-4C9A-4742-B13C-FB6460FD3503}" type="slidenum">
              <a:rPr lang="en-US" altLang="tr-TR" sz="1200" dirty="0">
                <a:solidFill>
                  <a:srgbClr val="000000"/>
                </a:solidFill>
              </a:rPr>
            </a:fld>
            <a:endParaRPr lang="en-US" altLang="tr-TR" sz="1200" dirty="0">
              <a:solidFill>
                <a:srgbClr val="000000"/>
              </a:solidFill>
            </a:endParaRPr>
          </a:p>
        </p:txBody>
      </p:sp>
      <p:sp>
        <p:nvSpPr>
          <p:cNvPr id="13315" name="Rectangle 2"/>
          <p:cNvSpPr>
            <a:spLocks noGrp="1" noRot="1" noChangeAspect="1" noTextEdit="1"/>
          </p:cNvSpPr>
          <p:nvPr>
            <p:ph type="sldImg"/>
          </p:nvPr>
        </p:nvSpPr>
        <p:spPr>
          <a:solidFill>
            <a:srgbClr val="FFFFFF">
              <a:alpha val="100000"/>
            </a:srgbClr>
          </a:solidFill>
        </p:spPr>
      </p:sp>
      <p:sp>
        <p:nvSpPr>
          <p:cNvPr id="13316" name="Rectangle 3"/>
          <p:cNvSpPr>
            <a:spLocks noGrp="1"/>
          </p:cNvSpPr>
          <p:nvPr>
            <p:ph type="body" idx="1"/>
          </p:nvPr>
        </p:nvSpPr>
        <p:spPr>
          <a:xfrm>
            <a:off x="-1532205787" y="-2147483648"/>
            <a:ext cx="0" cy="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lIns="94357" tIns="47178" rIns="94357" bIns="47178"/>
          <a:p>
            <a:pPr lvl="0"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6" name="1 Slayt Görüntüsü Yer Tutucusu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6147" name="2 Not Yer Tutucusu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p>
            <a:pPr lvl="0"/>
            <a:endParaRPr lang="tr-TR" altLang="tr-TR" dirty="0"/>
          </a:p>
        </p:txBody>
      </p:sp>
      <p:sp>
        <p:nvSpPr>
          <p:cNvPr id="6148" name="3 Slayt Numarası Yer Tutucusu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>
              <a:spcBef>
                <a:spcPct val="0"/>
              </a:spcBef>
            </a:pPr>
            <a:fld id="{9A0DB2DC-4C9A-4742-B13C-FB6460FD3503}" type="slidenum">
              <a:rPr lang="en-US" altLang="tr-TR" dirty="0">
                <a:latin typeface="Arial" panose="020B0604020202020204" pitchFamily="34" charset="0"/>
              </a:rPr>
            </a:fld>
            <a:endParaRPr lang="en-US" altLang="tr-TR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4" name="1 Slayt Görüntüsü Yer Tutucusu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8195" name="2 Not Yer Tutucusu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p>
            <a:pPr lvl="0"/>
            <a:endParaRPr lang="tr-TR" altLang="tr-TR" dirty="0"/>
          </a:p>
        </p:txBody>
      </p:sp>
      <p:sp>
        <p:nvSpPr>
          <p:cNvPr id="8196" name="3 Slayt Numarası Yer Tutucusu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>
              <a:spcBef>
                <a:spcPct val="0"/>
              </a:spcBef>
            </a:pPr>
            <a:fld id="{9A0DB2DC-4C9A-4742-B13C-FB6460FD3503}" type="slidenum">
              <a:rPr lang="en-US" altLang="tr-TR" dirty="0">
                <a:latin typeface="Arial" panose="020B0604020202020204" pitchFamily="34" charset="0"/>
              </a:rPr>
            </a:fld>
            <a:endParaRPr lang="en-US" altLang="tr-TR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2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>
              <a:spcBef>
                <a:spcPct val="0"/>
              </a:spcBef>
            </a:pPr>
            <a:fld id="{9A0DB2DC-4C9A-4742-B13C-FB6460FD3503}" type="slidenum">
              <a:rPr lang="en-US" altLang="tr-TR" dirty="0">
                <a:latin typeface="Arial" panose="020B0604020202020204" pitchFamily="34" charset="0"/>
              </a:rPr>
            </a:fld>
            <a:endParaRPr lang="en-US" altLang="tr-TR" dirty="0">
              <a:latin typeface="Arial" panose="020B0604020202020204" pitchFamily="34" charset="0"/>
            </a:endParaRPr>
          </a:p>
        </p:txBody>
      </p:sp>
      <p:sp>
        <p:nvSpPr>
          <p:cNvPr id="10243" name="Rectangle 2"/>
          <p:cNvSpPr>
            <a:spLocks noTextEdit="1"/>
          </p:cNvSpPr>
          <p:nvPr>
            <p:ph type="sldImg"/>
          </p:nvPr>
        </p:nvSpPr>
        <p:spPr>
          <a:solidFill>
            <a:srgbClr val="FFFFFF">
              <a:alpha val="100000"/>
            </a:srgbClr>
          </a:solidFill>
        </p:spPr>
      </p:sp>
      <p:sp>
        <p:nvSpPr>
          <p:cNvPr id="10244" name="Rectangle 3"/>
          <p:cNvSpPr/>
          <p:nvPr>
            <p:ph type="body" idx="1"/>
          </p:nvPr>
        </p:nvSpPr>
        <p:spPr>
          <a:solidFill>
            <a:srgbClr val="FFFFFF">
              <a:alpha val="100000"/>
            </a:srgbClr>
          </a:solidFill>
          <a:ln>
            <a:solidFill>
              <a:srgbClr val="000000">
                <a:alpha val="100000"/>
              </a:srgbClr>
            </a:solidFill>
            <a:miter/>
          </a:ln>
        </p:spPr>
        <p:txBody>
          <a:bodyPr wrap="square" lIns="91440" tIns="45720" rIns="91440" bIns="45720" anchor="t" anchorCtr="0"/>
          <a:p>
            <a:pPr lvl="0" eaLnBrk="1" hangingPunct="1"/>
            <a:endParaRPr lang="tr-TR" altLang="tr-TR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0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>
              <a:spcBef>
                <a:spcPct val="0"/>
              </a:spcBef>
            </a:pPr>
            <a:fld id="{9A0DB2DC-4C9A-4742-B13C-FB6460FD3503}" type="slidenum">
              <a:rPr lang="en-US" altLang="tr-TR" dirty="0">
                <a:latin typeface="Arial" panose="020B0604020202020204" pitchFamily="34" charset="0"/>
              </a:rPr>
            </a:fld>
            <a:endParaRPr lang="en-US" altLang="tr-TR" dirty="0">
              <a:latin typeface="Arial" panose="020B0604020202020204" pitchFamily="34" charset="0"/>
            </a:endParaRPr>
          </a:p>
        </p:txBody>
      </p:sp>
      <p:sp>
        <p:nvSpPr>
          <p:cNvPr id="12291" name="Rectangle 2"/>
          <p:cNvSpPr>
            <a:spLocks noTextEdit="1"/>
          </p:cNvSpPr>
          <p:nvPr>
            <p:ph type="sldImg"/>
          </p:nvPr>
        </p:nvSpPr>
        <p:spPr>
          <a:solidFill>
            <a:srgbClr val="FFFFFF">
              <a:alpha val="100000"/>
            </a:srgbClr>
          </a:solidFill>
        </p:spPr>
      </p:sp>
      <p:sp>
        <p:nvSpPr>
          <p:cNvPr id="12292" name="Rectangle 3"/>
          <p:cNvSpPr/>
          <p:nvPr>
            <p:ph type="body" idx="1"/>
          </p:nvPr>
        </p:nvSpPr>
        <p:spPr>
          <a:solidFill>
            <a:srgbClr val="FFFFFF">
              <a:alpha val="100000"/>
            </a:srgbClr>
          </a:solidFill>
          <a:ln>
            <a:solidFill>
              <a:srgbClr val="000000">
                <a:alpha val="100000"/>
              </a:srgbClr>
            </a:solidFill>
            <a:miter/>
          </a:ln>
        </p:spPr>
        <p:txBody>
          <a:bodyPr wrap="square" lIns="91440" tIns="45720" rIns="91440" bIns="45720" anchor="t" anchorCtr="0"/>
          <a:p>
            <a:pPr lvl="0" eaLnBrk="1" hangingPunct="1"/>
            <a:endParaRPr lang="tr-TR" altLang="tr-TR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8" name="Rectangle 7"/>
          <p:cNvSpPr txBox="1">
            <a:spLocks noGrp="1"/>
          </p:cNvSpPr>
          <p:nvPr>
            <p:ph type="sldNum" sz="quarter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9525">
            <a:noFill/>
          </a:ln>
        </p:spPr>
        <p:txBody>
          <a:bodyPr lIns="94357" tIns="47178" rIns="94357" bIns="47178"/>
          <a:p>
            <a:pPr lvl="0" algn="r" eaLnBrk="1" hangingPunct="1"/>
            <a:fld id="{9A0DB2DC-4C9A-4742-B13C-FB6460FD3503}" type="slidenum">
              <a:rPr lang="en-US" altLang="tr-TR" sz="1200" dirty="0">
                <a:solidFill>
                  <a:srgbClr val="000000"/>
                </a:solidFill>
              </a:rPr>
            </a:fld>
            <a:endParaRPr lang="en-US" altLang="tr-TR" sz="1200" dirty="0">
              <a:solidFill>
                <a:srgbClr val="000000"/>
              </a:solidFill>
            </a:endParaRPr>
          </a:p>
        </p:txBody>
      </p:sp>
      <p:sp>
        <p:nvSpPr>
          <p:cNvPr id="9219" name="Rectangle 2"/>
          <p:cNvSpPr>
            <a:spLocks noTextEdit="1"/>
          </p:cNvSpPr>
          <p:nvPr>
            <p:ph type="sldImg"/>
          </p:nvPr>
        </p:nvSpPr>
        <p:spPr>
          <a:solidFill>
            <a:srgbClr val="FFFFFF">
              <a:alpha val="100000"/>
            </a:srgbClr>
          </a:solidFill>
        </p:spPr>
      </p:sp>
      <p:sp>
        <p:nvSpPr>
          <p:cNvPr id="9220" name="Rectangle 3"/>
          <p:cNvSpPr/>
          <p:nvPr>
            <p:ph type="body" idx="1"/>
          </p:nvPr>
        </p:nvSpPr>
        <p:spPr>
          <a:xfrm>
            <a:off x="-1532205787" y="-2147483648"/>
            <a:ext cx="0" cy="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lIns="94357" tIns="47178" rIns="94357" bIns="47178"/>
          <a:p>
            <a:pPr lvl="0"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6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>
              <a:spcBef>
                <a:spcPct val="0"/>
              </a:spcBef>
            </a:pPr>
            <a:fld id="{9A0DB2DC-4C9A-4742-B13C-FB6460FD3503}" type="slidenum">
              <a:rPr lang="en-US" altLang="tr-TR" dirty="0">
                <a:latin typeface="Arial" panose="020B0604020202020204" pitchFamily="34" charset="0"/>
              </a:rPr>
            </a:fld>
            <a:endParaRPr lang="en-US" altLang="tr-TR" dirty="0">
              <a:latin typeface="Arial" panose="020B0604020202020204" pitchFamily="34" charset="0"/>
            </a:endParaRPr>
          </a:p>
        </p:txBody>
      </p:sp>
      <p:sp>
        <p:nvSpPr>
          <p:cNvPr id="16387" name="Rectangle 2"/>
          <p:cNvSpPr>
            <a:spLocks noTextEdit="1"/>
          </p:cNvSpPr>
          <p:nvPr>
            <p:ph type="sldImg"/>
          </p:nvPr>
        </p:nvSpPr>
        <p:spPr>
          <a:solidFill>
            <a:srgbClr val="FFFFFF">
              <a:alpha val="100000"/>
            </a:srgbClr>
          </a:solidFill>
        </p:spPr>
      </p:sp>
      <p:sp>
        <p:nvSpPr>
          <p:cNvPr id="16388" name="Rectangle 3"/>
          <p:cNvSpPr/>
          <p:nvPr>
            <p:ph type="body" idx="1"/>
          </p:nvPr>
        </p:nvSpPr>
        <p:spPr>
          <a:solidFill>
            <a:srgbClr val="FFFFFF">
              <a:alpha val="100000"/>
            </a:srgbClr>
          </a:solidFill>
          <a:ln>
            <a:solidFill>
              <a:srgbClr val="000000">
                <a:alpha val="100000"/>
              </a:srgbClr>
            </a:solidFill>
            <a:miter/>
          </a:ln>
        </p:spPr>
        <p:txBody>
          <a:bodyPr wrap="square" lIns="91440" tIns="45720" rIns="91440" bIns="45720" anchor="t" anchorCtr="0"/>
          <a:p>
            <a:pPr lvl="0" eaLnBrk="1" hangingPunct="1"/>
            <a:endParaRPr lang="tr-TR" altLang="tr-TR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4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>
              <a:spcBef>
                <a:spcPct val="0"/>
              </a:spcBef>
            </a:pPr>
            <a:fld id="{9A0DB2DC-4C9A-4742-B13C-FB6460FD3503}" type="slidenum">
              <a:rPr lang="en-US" altLang="tr-TR" dirty="0">
                <a:latin typeface="Arial" panose="020B0604020202020204" pitchFamily="34" charset="0"/>
              </a:rPr>
            </a:fld>
            <a:endParaRPr lang="en-US" altLang="tr-TR" dirty="0">
              <a:latin typeface="Arial" panose="020B0604020202020204" pitchFamily="34" charset="0"/>
            </a:endParaRPr>
          </a:p>
        </p:txBody>
      </p:sp>
      <p:sp>
        <p:nvSpPr>
          <p:cNvPr id="18435" name="Rectangle 2"/>
          <p:cNvSpPr>
            <a:spLocks noTextEdit="1"/>
          </p:cNvSpPr>
          <p:nvPr>
            <p:ph type="sldImg"/>
          </p:nvPr>
        </p:nvSpPr>
        <p:spPr>
          <a:solidFill>
            <a:srgbClr val="FFFFFF">
              <a:alpha val="100000"/>
            </a:srgbClr>
          </a:solidFill>
        </p:spPr>
      </p:sp>
      <p:sp>
        <p:nvSpPr>
          <p:cNvPr id="18436" name="Rectangle 3"/>
          <p:cNvSpPr/>
          <p:nvPr>
            <p:ph type="body" idx="1"/>
          </p:nvPr>
        </p:nvSpPr>
        <p:spPr>
          <a:solidFill>
            <a:srgbClr val="FFFFFF">
              <a:alpha val="100000"/>
            </a:srgbClr>
          </a:solidFill>
          <a:ln>
            <a:solidFill>
              <a:srgbClr val="000000">
                <a:alpha val="100000"/>
              </a:srgbClr>
            </a:solidFill>
            <a:miter/>
          </a:ln>
        </p:spPr>
        <p:txBody>
          <a:bodyPr wrap="square" lIns="91440" tIns="45720" rIns="91440" bIns="45720" anchor="t" anchorCtr="0"/>
          <a:p>
            <a:pPr lvl="0" eaLnBrk="1" hangingPunct="1"/>
            <a:endParaRPr lang="tr-TR" altLang="tr-TR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530" name="1 Slayt Görüntüsü Yer Tutucusu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2531" name="2 Not Yer Tutucusu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p>
            <a:pPr lvl="0"/>
            <a:endParaRPr lang="tr-TR" altLang="tr-TR" dirty="0"/>
          </a:p>
        </p:txBody>
      </p:sp>
      <p:sp>
        <p:nvSpPr>
          <p:cNvPr id="22532" name="3 Slayt Numarası Yer Tutucusu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>
              <a:spcBef>
                <a:spcPct val="0"/>
              </a:spcBef>
            </a:pPr>
            <a:fld id="{9A0DB2DC-4C9A-4742-B13C-FB6460FD3503}" type="slidenum">
              <a:rPr lang="en-US" altLang="tr-TR" dirty="0">
                <a:latin typeface="Arial" panose="020B0604020202020204" pitchFamily="34" charset="0"/>
              </a:rPr>
            </a:fld>
            <a:endParaRPr lang="en-US" altLang="tr-TR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554" name="Rectangle 7"/>
          <p:cNvSpPr txBox="1">
            <a:spLocks noGrp="1"/>
          </p:cNvSpPr>
          <p:nvPr>
            <p:ph type="sldNum" sz="quarter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9525">
            <a:noFill/>
          </a:ln>
        </p:spPr>
        <p:txBody>
          <a:bodyPr lIns="94357" tIns="47178" rIns="94357" bIns="47178"/>
          <a:p>
            <a:pPr lvl="0" algn="r" eaLnBrk="1" hangingPunct="1"/>
            <a:fld id="{9A0DB2DC-4C9A-4742-B13C-FB6460FD3503}" type="slidenum">
              <a:rPr lang="en-US" altLang="tr-TR" sz="1200" dirty="0">
                <a:solidFill>
                  <a:srgbClr val="000000"/>
                </a:solidFill>
              </a:rPr>
            </a:fld>
            <a:endParaRPr lang="en-US" altLang="tr-TR" sz="1200" dirty="0">
              <a:solidFill>
                <a:srgbClr val="000000"/>
              </a:solidFill>
            </a:endParaRPr>
          </a:p>
        </p:txBody>
      </p:sp>
      <p:sp>
        <p:nvSpPr>
          <p:cNvPr id="23555" name="Rectangle 2"/>
          <p:cNvSpPr>
            <a:spLocks noGrp="1" noRot="1" noChangeAspect="1" noTextEdit="1"/>
          </p:cNvSpPr>
          <p:nvPr>
            <p:ph type="sldImg"/>
          </p:nvPr>
        </p:nvSpPr>
        <p:spPr>
          <a:solidFill>
            <a:srgbClr val="FFFFFF">
              <a:alpha val="100000"/>
            </a:srgbClr>
          </a:solidFill>
        </p:spPr>
      </p:sp>
      <p:sp>
        <p:nvSpPr>
          <p:cNvPr id="23556" name="Rectangle 3"/>
          <p:cNvSpPr>
            <a:spLocks noGrp="1"/>
          </p:cNvSpPr>
          <p:nvPr>
            <p:ph type="body" idx="1"/>
          </p:nvPr>
        </p:nvSpPr>
        <p:spPr>
          <a:xfrm>
            <a:off x="-1532205787" y="-2147483648"/>
            <a:ext cx="0" cy="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lIns="94357" tIns="47178" rIns="94357" bIns="47178"/>
          <a:p>
            <a:pPr lvl="0"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10" name="Rectangle 7"/>
          <p:cNvSpPr txBox="1">
            <a:spLocks noGrp="1"/>
          </p:cNvSpPr>
          <p:nvPr>
            <p:ph type="sldNum" sz="quarter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9525">
            <a:noFill/>
          </a:ln>
        </p:spPr>
        <p:txBody>
          <a:bodyPr lIns="94357" tIns="47178" rIns="94357" bIns="47178"/>
          <a:p>
            <a:pPr lvl="0" algn="r" eaLnBrk="1" hangingPunct="1"/>
            <a:fld id="{9A0DB2DC-4C9A-4742-B13C-FB6460FD3503}" type="slidenum">
              <a:rPr lang="en-US" altLang="tr-TR" sz="1200" dirty="0">
                <a:solidFill>
                  <a:srgbClr val="000000"/>
                </a:solidFill>
              </a:rPr>
            </a:fld>
            <a:endParaRPr lang="en-US" altLang="tr-TR" sz="1200" dirty="0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TextEdit="1"/>
          </p:cNvSpPr>
          <p:nvPr>
            <p:ph type="sldImg"/>
          </p:nvPr>
        </p:nvSpPr>
        <p:spPr>
          <a:solidFill>
            <a:srgbClr val="FFFFFF">
              <a:alpha val="100000"/>
            </a:srgbClr>
          </a:solidFill>
        </p:spPr>
      </p:sp>
      <p:sp>
        <p:nvSpPr>
          <p:cNvPr id="17412" name="Rectangle 3"/>
          <p:cNvSpPr>
            <a:spLocks noGrp="1"/>
          </p:cNvSpPr>
          <p:nvPr>
            <p:ph type="body" idx="1"/>
          </p:nvPr>
        </p:nvSpPr>
        <p:spPr>
          <a:xfrm>
            <a:off x="-1532205787" y="-2147483648"/>
            <a:ext cx="0" cy="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lIns="94357" tIns="47178" rIns="94357" bIns="47178"/>
          <a:p>
            <a:pPr lvl="0"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602" name="Slayt Resmi Yer Tutucusu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5603" name="Not Yer Tutucusu 2"/>
          <p:cNvSpPr>
            <a:spLocks noGrp="1"/>
          </p:cNvSpPr>
          <p:nvPr>
            <p:ph type="body" idx="1"/>
          </p:nvPr>
        </p:nvSpPr>
        <p:spPr>
          <a:xfrm>
            <a:off x="709613" y="4924425"/>
            <a:ext cx="5684837" cy="4030663"/>
          </a:xfrm>
          <a:prstGeom prst="rect">
            <a:avLst/>
          </a:prstGeom>
          <a:noFill/>
          <a:ln w="9525">
            <a:noFill/>
          </a:ln>
        </p:spPr>
        <p:txBody>
          <a:bodyPr lIns="94357" tIns="47178" rIns="94357" bIns="47178"/>
          <a:p>
            <a:pPr lvl="0"/>
            <a:endParaRPr lang="tr-TR" altLang="tr-TR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50" name="Slayt Resmi Yer Tutucusu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7651" name="Not Yer Tutucusu 2"/>
          <p:cNvSpPr>
            <a:spLocks noGrp="1"/>
          </p:cNvSpPr>
          <p:nvPr>
            <p:ph type="body" idx="1"/>
          </p:nvPr>
        </p:nvSpPr>
        <p:spPr>
          <a:xfrm>
            <a:off x="709613" y="4924425"/>
            <a:ext cx="5684837" cy="4030663"/>
          </a:xfrm>
          <a:prstGeom prst="rect">
            <a:avLst/>
          </a:prstGeom>
          <a:noFill/>
          <a:ln w="9525">
            <a:noFill/>
          </a:ln>
        </p:spPr>
        <p:txBody>
          <a:bodyPr lIns="94357" tIns="47178" rIns="94357" bIns="47178"/>
          <a:p>
            <a:pPr lvl="0"/>
            <a:endParaRPr lang="tr-TR" altLang="tr-TR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9698" name="Slayt Resmi Yer Tutucusu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9699" name="Not Yer Tutucusu 2"/>
          <p:cNvSpPr>
            <a:spLocks noGrp="1"/>
          </p:cNvSpPr>
          <p:nvPr>
            <p:ph type="body" idx="1"/>
          </p:nvPr>
        </p:nvSpPr>
        <p:spPr>
          <a:xfrm>
            <a:off x="709613" y="4924425"/>
            <a:ext cx="5684837" cy="4030663"/>
          </a:xfrm>
          <a:prstGeom prst="rect">
            <a:avLst/>
          </a:prstGeom>
          <a:noFill/>
          <a:ln w="9525">
            <a:noFill/>
          </a:ln>
        </p:spPr>
        <p:txBody>
          <a:bodyPr lIns="94357" tIns="47178" rIns="94357" bIns="47178"/>
          <a:p>
            <a:pPr lvl="0"/>
            <a:endParaRPr lang="tr-TR" altLang="tr-TR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1746" name="Slayt Resmi Yer Tutucusu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1747" name="Not Yer Tutucusu 2"/>
          <p:cNvSpPr>
            <a:spLocks noGrp="1"/>
          </p:cNvSpPr>
          <p:nvPr>
            <p:ph type="body" idx="1"/>
          </p:nvPr>
        </p:nvSpPr>
        <p:spPr>
          <a:xfrm>
            <a:off x="709613" y="4924425"/>
            <a:ext cx="5684837" cy="4030663"/>
          </a:xfrm>
          <a:prstGeom prst="rect">
            <a:avLst/>
          </a:prstGeom>
          <a:noFill/>
          <a:ln w="9525">
            <a:noFill/>
          </a:ln>
        </p:spPr>
        <p:txBody>
          <a:bodyPr lIns="94357" tIns="47178" rIns="94357" bIns="47178"/>
          <a:p>
            <a:pPr lvl="0"/>
            <a:endParaRPr lang="tr-TR" altLang="tr-TR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3794" name="Slayt Resmi Yer Tutucusu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3795" name="Not Yer Tutucusu 2"/>
          <p:cNvSpPr>
            <a:spLocks noGrp="1"/>
          </p:cNvSpPr>
          <p:nvPr>
            <p:ph type="body" idx="1"/>
          </p:nvPr>
        </p:nvSpPr>
        <p:spPr>
          <a:xfrm>
            <a:off x="709613" y="4924425"/>
            <a:ext cx="5684837" cy="4030663"/>
          </a:xfrm>
          <a:prstGeom prst="rect">
            <a:avLst/>
          </a:prstGeom>
          <a:noFill/>
          <a:ln w="9525">
            <a:noFill/>
          </a:ln>
        </p:spPr>
        <p:txBody>
          <a:bodyPr lIns="94357" tIns="47178" rIns="94357" bIns="47178"/>
          <a:p>
            <a:pPr lvl="0"/>
            <a:endParaRPr lang="tr-TR" altLang="tr-TR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tr-TR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tr-TR"/>
              <a:t>Asıl alt başlık stilini düzenlemek için tıklatın</a:t>
            </a:r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tr-TR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  <a:endParaRPr lang="tr-TR"/>
          </a:p>
          <a:p>
            <a:pPr lvl="1"/>
            <a:r>
              <a:rPr lang="tr-TR"/>
              <a:t>İkinci düzey</a:t>
            </a:r>
            <a:endParaRPr lang="tr-TR"/>
          </a:p>
          <a:p>
            <a:pPr lvl="2"/>
            <a:r>
              <a:rPr lang="tr-TR"/>
              <a:t>Üçüncü düzey</a:t>
            </a:r>
            <a:endParaRPr lang="tr-TR"/>
          </a:p>
          <a:p>
            <a:pPr lvl="3"/>
            <a:r>
              <a:rPr lang="tr-TR"/>
              <a:t>Dördüncü düzey</a:t>
            </a:r>
            <a:endParaRPr lang="tr-TR"/>
          </a:p>
          <a:p>
            <a:pPr lvl="4"/>
            <a:r>
              <a:rPr lang="tr-TR"/>
              <a:t>Beşinci düzey</a:t>
            </a:r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/>
              <a:t>Asıl metin stillerini düzenlemek için tıklatın</a:t>
            </a:r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tr-TR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 hasCustomPrompt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  <a:endParaRPr lang="tr-TR"/>
          </a:p>
          <a:p>
            <a:pPr lvl="1"/>
            <a:r>
              <a:rPr lang="tr-TR"/>
              <a:t>İkinci düzey</a:t>
            </a:r>
            <a:endParaRPr lang="tr-TR"/>
          </a:p>
          <a:p>
            <a:pPr lvl="2"/>
            <a:r>
              <a:rPr lang="tr-TR"/>
              <a:t>Üçüncü düzey</a:t>
            </a:r>
            <a:endParaRPr lang="tr-TR"/>
          </a:p>
          <a:p>
            <a:pPr lvl="3"/>
            <a:r>
              <a:rPr lang="tr-TR"/>
              <a:t>Dördüncü düzey</a:t>
            </a:r>
            <a:endParaRPr lang="tr-TR"/>
          </a:p>
          <a:p>
            <a:pPr lvl="4"/>
            <a:r>
              <a:rPr lang="tr-TR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 hasCustomPrompt="1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  <a:endParaRPr lang="tr-TR"/>
          </a:p>
          <a:p>
            <a:pPr lvl="1"/>
            <a:r>
              <a:rPr lang="tr-TR"/>
              <a:t>İkinci düzey</a:t>
            </a:r>
            <a:endParaRPr lang="tr-TR"/>
          </a:p>
          <a:p>
            <a:pPr lvl="2"/>
            <a:r>
              <a:rPr lang="tr-TR"/>
              <a:t>Üçüncü düzey</a:t>
            </a:r>
            <a:endParaRPr lang="tr-TR"/>
          </a:p>
          <a:p>
            <a:pPr lvl="3"/>
            <a:r>
              <a:rPr lang="tr-TR"/>
              <a:t>Dördüncü düzey</a:t>
            </a:r>
            <a:endParaRPr lang="tr-TR"/>
          </a:p>
          <a:p>
            <a:pPr lvl="4"/>
            <a:r>
              <a:rPr lang="tr-TR"/>
              <a:t>Beşinci düzey</a:t>
            </a:r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 hasCustomPrompt="1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  <a:endParaRPr lang="tr-TR"/>
          </a:p>
          <a:p>
            <a:pPr lvl="1"/>
            <a:r>
              <a:rPr lang="tr-TR"/>
              <a:t>İkinci düzey</a:t>
            </a:r>
            <a:endParaRPr lang="tr-TR"/>
          </a:p>
          <a:p>
            <a:pPr lvl="2"/>
            <a:r>
              <a:rPr lang="tr-TR"/>
              <a:t>Üçüncü düzey</a:t>
            </a:r>
            <a:endParaRPr lang="tr-TR"/>
          </a:p>
          <a:p>
            <a:pPr lvl="3"/>
            <a:r>
              <a:rPr lang="tr-TR"/>
              <a:t>Dördüncü düzey</a:t>
            </a:r>
            <a:endParaRPr lang="tr-TR"/>
          </a:p>
          <a:p>
            <a:pPr lvl="4"/>
            <a:r>
              <a:rPr lang="tr-TR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  <a:endParaRPr lang="tr-TR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 hasCustomPrompt="1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  <a:endParaRPr lang="tr-TR"/>
          </a:p>
          <a:p>
            <a:pPr lvl="1"/>
            <a:r>
              <a:rPr lang="tr-TR"/>
              <a:t>İkinci düzey</a:t>
            </a:r>
            <a:endParaRPr lang="tr-TR"/>
          </a:p>
          <a:p>
            <a:pPr lvl="2"/>
            <a:r>
              <a:rPr lang="tr-TR"/>
              <a:t>Üçüncü düzey</a:t>
            </a:r>
            <a:endParaRPr lang="tr-TR"/>
          </a:p>
          <a:p>
            <a:pPr lvl="3"/>
            <a:r>
              <a:rPr lang="tr-TR"/>
              <a:t>Dördüncü düzey</a:t>
            </a:r>
            <a:endParaRPr lang="tr-TR"/>
          </a:p>
          <a:p>
            <a:pPr lvl="4"/>
            <a:r>
              <a:rPr lang="tr-TR"/>
              <a:t>Beşinci düzey</a:t>
            </a:r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tr-TR"/>
              <a:t>Asıl başlık stili için tıklatın</a:t>
            </a:r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 hasCustomPrompt="1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 hasCustomPrompt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  <a:endParaRPr lang="tr-TR"/>
          </a:p>
          <a:p>
            <a:pPr lvl="1"/>
            <a:r>
              <a:rPr lang="tr-TR"/>
              <a:t>İkinci düzey</a:t>
            </a:r>
            <a:endParaRPr lang="tr-TR"/>
          </a:p>
          <a:p>
            <a:pPr lvl="2"/>
            <a:r>
              <a:rPr lang="tr-TR"/>
              <a:t>Üçüncü düzey</a:t>
            </a:r>
            <a:endParaRPr lang="tr-TR"/>
          </a:p>
          <a:p>
            <a:pPr lvl="3"/>
            <a:r>
              <a:rPr lang="tr-TR"/>
              <a:t>Dördüncü düzey</a:t>
            </a:r>
            <a:endParaRPr lang="tr-TR"/>
          </a:p>
          <a:p>
            <a:pPr lvl="4"/>
            <a:r>
              <a:rPr lang="tr-TR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 hasCustomPrompt="1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tr-TR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tr-TR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  <a:endParaRPr lang="tr-TR"/>
          </a:p>
          <a:p>
            <a:pPr lvl="1"/>
            <a:r>
              <a:rPr lang="tr-TR"/>
              <a:t>İkinci düzey</a:t>
            </a:r>
            <a:endParaRPr lang="tr-TR"/>
          </a:p>
          <a:p>
            <a:pPr lvl="2"/>
            <a:r>
              <a:rPr lang="tr-TR"/>
              <a:t>Üçüncü düzey</a:t>
            </a:r>
            <a:endParaRPr lang="tr-TR"/>
          </a:p>
          <a:p>
            <a:pPr lvl="3"/>
            <a:r>
              <a:rPr lang="tr-TR"/>
              <a:t>Dördüncü düzey</a:t>
            </a:r>
            <a:endParaRPr lang="tr-TR"/>
          </a:p>
          <a:p>
            <a:pPr lvl="4"/>
            <a:r>
              <a:rPr lang="tr-TR"/>
              <a:t>Beşinci düzey</a:t>
            </a:r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 hasCustomPrompt="1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tr-TR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 hasCustomPrompt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  <a:endParaRPr lang="tr-TR"/>
          </a:p>
          <a:p>
            <a:pPr lvl="1"/>
            <a:r>
              <a:rPr lang="tr-TR"/>
              <a:t>İkinci düzey</a:t>
            </a:r>
            <a:endParaRPr lang="tr-TR"/>
          </a:p>
          <a:p>
            <a:pPr lvl="2"/>
            <a:r>
              <a:rPr lang="tr-TR"/>
              <a:t>Üçüncü düzey</a:t>
            </a:r>
            <a:endParaRPr lang="tr-TR"/>
          </a:p>
          <a:p>
            <a:pPr lvl="3"/>
            <a:r>
              <a:rPr lang="tr-TR"/>
              <a:t>Dördüncü düzey</a:t>
            </a:r>
            <a:endParaRPr lang="tr-TR"/>
          </a:p>
          <a:p>
            <a:pPr lvl="4"/>
            <a:r>
              <a:rPr lang="tr-TR"/>
              <a:t>Beşinci düzey</a:t>
            </a:r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6" name="Picture 7" descr="C:\Documents and Settings\toshiba\Desktop\site-bg.jpg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8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jpeg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slide" Target="slide16.xml"/><Relationship Id="rId5" Type="http://schemas.openxmlformats.org/officeDocument/2006/relationships/slide" Target="slide15.xml"/><Relationship Id="rId4" Type="http://schemas.openxmlformats.org/officeDocument/2006/relationships/slide" Target="slide17.xml"/><Relationship Id="rId3" Type="http://schemas.openxmlformats.org/officeDocument/2006/relationships/image" Target="../media/image12.jpeg"/><Relationship Id="rId2" Type="http://schemas.openxmlformats.org/officeDocument/2006/relationships/slide" Target="slide1.xml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slide" Target="slide13.xml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slide" Target="slide13.xml"/><Relationship Id="rId1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3.jpeg"/><Relationship Id="rId1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16.jpeg"/><Relationship Id="rId6" Type="http://schemas.openxmlformats.org/officeDocument/2006/relationships/slide" Target="slide30.xml"/><Relationship Id="rId5" Type="http://schemas.openxmlformats.org/officeDocument/2006/relationships/slide" Target="slide28.xml"/><Relationship Id="rId4" Type="http://schemas.openxmlformats.org/officeDocument/2006/relationships/slide" Target="slide24.xml"/><Relationship Id="rId3" Type="http://schemas.openxmlformats.org/officeDocument/2006/relationships/slide" Target="slide27.xml"/><Relationship Id="rId2" Type="http://schemas.openxmlformats.org/officeDocument/2006/relationships/slide" Target="slide25.xml"/><Relationship Id="rId1" Type="http://schemas.openxmlformats.org/officeDocument/2006/relationships/slide" Target="slide2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slide" Target="slide24.xml"/><Relationship Id="rId1" Type="http://schemas.openxmlformats.org/officeDocument/2006/relationships/image" Target="../media/image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slide" Target="slide24.xml"/><Relationship Id="rId1" Type="http://schemas.openxmlformats.org/officeDocument/2006/relationships/image" Target="../media/image1.jpe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1.xml"/><Relationship Id="rId2" Type="http://schemas.openxmlformats.org/officeDocument/2006/relationships/slide" Target="slide24.xml"/><Relationship Id="rId1" Type="http://schemas.openxmlformats.org/officeDocument/2006/relationships/image" Target="../media/image1.jpeg"/></Relationships>
</file>

<file path=ppt/slides/_rels/slide2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slide" Target="slide29.xml"/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slide" Target="slide24.xml"/><Relationship Id="rId1" Type="http://schemas.openxmlformats.org/officeDocument/2006/relationships/image" Target="../media/image1.jpeg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2.xml"/><Relationship Id="rId2" Type="http://schemas.openxmlformats.org/officeDocument/2006/relationships/slide" Target="slide1.xml"/><Relationship Id="rId1" Type="http://schemas.openxmlformats.org/officeDocument/2006/relationships/image" Target="../media/image1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slide" Target="slide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/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074" name="Text Box 3"/>
          <p:cNvSpPr txBox="1"/>
          <p:nvPr/>
        </p:nvSpPr>
        <p:spPr>
          <a:xfrm>
            <a:off x="2000250" y="5286375"/>
            <a:ext cx="51054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>
              <a:spcBef>
                <a:spcPct val="50000"/>
              </a:spcBef>
            </a:pPr>
            <a:r>
              <a:rPr lang="tr-TR" altLang="tr-TR" dirty="0">
                <a:latin typeface="Arial" panose="020B0604020202020204" pitchFamily="34" charset="0"/>
              </a:rPr>
              <a:t>Eğitimci : </a:t>
            </a:r>
            <a:r>
              <a:rPr lang="tr-TR" altLang="tr-TR" dirty="0">
                <a:solidFill>
                  <a:srgbClr val="FF0000"/>
                </a:solidFill>
                <a:latin typeface="Arial" panose="020B0604020202020204" pitchFamily="34" charset="0"/>
              </a:rPr>
              <a:t>Adı - Soyadı</a:t>
            </a:r>
            <a:endParaRPr lang="tr-TR" altLang="tr-TR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3075" name="Text Box 4"/>
          <p:cNvSpPr txBox="1"/>
          <p:nvPr/>
        </p:nvSpPr>
        <p:spPr>
          <a:xfrm>
            <a:off x="2341563" y="5767388"/>
            <a:ext cx="4537075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>
              <a:spcBef>
                <a:spcPct val="50000"/>
              </a:spcBef>
            </a:pPr>
            <a:r>
              <a:rPr lang="tr-TR" altLang="tr-TR" dirty="0">
                <a:solidFill>
                  <a:srgbClr val="FF0000"/>
                </a:solidFill>
                <a:latin typeface="Arial" panose="020B0604020202020204" pitchFamily="34" charset="0"/>
              </a:rPr>
              <a:t>Tarih - Yer</a:t>
            </a:r>
            <a:endParaRPr lang="tr-TR" altLang="tr-TR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3076" name="Text Box 6"/>
          <p:cNvSpPr txBox="1"/>
          <p:nvPr/>
        </p:nvSpPr>
        <p:spPr>
          <a:xfrm>
            <a:off x="1258888" y="1425893"/>
            <a:ext cx="6527800" cy="1570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>
              <a:spcBef>
                <a:spcPct val="50000"/>
              </a:spcBef>
            </a:pPr>
            <a:r>
              <a:rPr lang="tr-TR" altLang="tr-TR" sz="4800" b="1" dirty="0">
                <a:solidFill>
                  <a:srgbClr val="000000"/>
                </a:solidFill>
                <a:latin typeface="Arial" panose="020B0604020202020204" pitchFamily="34" charset="0"/>
              </a:rPr>
              <a:t>İŞ ANALİZLERİ EKİBİ EĞİTİMİ</a:t>
            </a:r>
            <a:endParaRPr lang="en-US" altLang="tr-TR" sz="48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077" name="Rectangle 7"/>
          <p:cNvSpPr/>
          <p:nvPr/>
        </p:nvSpPr>
        <p:spPr>
          <a:xfrm>
            <a:off x="3743325" y="2903538"/>
            <a:ext cx="9144000" cy="0"/>
          </a:xfrm>
          <a:prstGeom prst="rect">
            <a:avLst/>
          </a:prstGeom>
          <a:solidFill>
            <a:srgbClr val="EFF9FC"/>
          </a:solidFill>
          <a:ln w="9525">
            <a:noFill/>
          </a:ln>
        </p:spPr>
        <p:txBody>
          <a:bodyPr lIns="0" tIns="0" rIns="0" bIns="257094">
            <a:spAutoFit/>
          </a:bodyPr>
          <a:p>
            <a:pPr eaLnBrk="1" hangingPunct="1"/>
            <a:endParaRPr lang="tr-TR" altLang="tr-TR" dirty="0">
              <a:latin typeface="Arial" panose="020B0604020202020204" pitchFamily="34" charset="0"/>
            </a:endParaRPr>
          </a:p>
        </p:txBody>
      </p:sp>
      <p:sp>
        <p:nvSpPr>
          <p:cNvPr id="3078" name="Rectangle 8"/>
          <p:cNvSpPr/>
          <p:nvPr/>
        </p:nvSpPr>
        <p:spPr>
          <a:xfrm>
            <a:off x="3743325" y="2903538"/>
            <a:ext cx="9144000" cy="0"/>
          </a:xfrm>
          <a:prstGeom prst="rect">
            <a:avLst/>
          </a:prstGeom>
          <a:solidFill>
            <a:srgbClr val="EFF9FC"/>
          </a:solidFill>
          <a:ln w="9525">
            <a:noFill/>
          </a:ln>
        </p:spPr>
        <p:txBody>
          <a:bodyPr>
            <a:spAutoFit/>
          </a:bodyPr>
          <a:p>
            <a:pPr eaLnBrk="1" hangingPunct="1"/>
            <a:endParaRPr lang="tr-TR" altLang="tr-TR" dirty="0">
              <a:latin typeface="Arial" panose="020B0604020202020204" pitchFamily="34" charset="0"/>
            </a:endParaRPr>
          </a:p>
        </p:txBody>
      </p:sp>
      <p:pic>
        <p:nvPicPr>
          <p:cNvPr id="3079" name="Picture 12" descr="C:\Documents and Settings\toshiba\Belgelerim\4-EGITIM\resimler\0-site\business-120x80\b31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9000" y="3286125"/>
            <a:ext cx="2362200" cy="15748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Metin Kutusu 2"/>
          <p:cNvSpPr txBox="1"/>
          <p:nvPr/>
        </p:nvSpPr>
        <p:spPr>
          <a:xfrm>
            <a:off x="2627337" y="476983"/>
            <a:ext cx="3985846" cy="65849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tr-TR" altLang="tr-TR" sz="3690" b="1" dirty="0">
                <a:solidFill>
                  <a:srgbClr val="FF0000"/>
                </a:solidFill>
                <a:latin typeface="Arial" panose="020B0604020202020204" pitchFamily="34" charset="0"/>
              </a:rPr>
              <a:t>FİRMA LOGOSU</a:t>
            </a:r>
            <a:endParaRPr lang="tr-TR" altLang="tr-TR" sz="369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0" name="Rectangle 2"/>
          <p:cNvSpPr>
            <a:spLocks noGrp="1"/>
          </p:cNvSpPr>
          <p:nvPr>
            <p:ph type="title" hasCustomPrompt="1"/>
          </p:nvPr>
        </p:nvSpPr>
        <p:spPr>
          <a:xfrm>
            <a:off x="558312" y="685800"/>
            <a:ext cx="7957038" cy="562708"/>
          </a:xfrm>
          <a:solidFill>
            <a:srgbClr val="FFFFFF"/>
          </a:solidFill>
          <a:ln>
            <a:noFill/>
          </a:ln>
        </p:spPr>
        <p:txBody>
          <a:bodyPr/>
          <a:p>
            <a:pPr eaLnBrk="1" hangingPunct="1"/>
            <a:r>
              <a:rPr lang="tr-TR" altLang="tr-TR" sz="2800" b="1" dirty="0">
                <a:solidFill>
                  <a:schemeClr val="accent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İŞ ANALİZİ PROJESİNİN AMACI VE KAPSAMI</a:t>
            </a:r>
            <a:endParaRPr lang="tr-TR" altLang="tr-TR" sz="2800" b="1" dirty="0">
              <a:solidFill>
                <a:schemeClr val="accent2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Metin Kutusu 5"/>
          <p:cNvSpPr txBox="1"/>
          <p:nvPr/>
        </p:nvSpPr>
        <p:spPr>
          <a:xfrm>
            <a:off x="558312" y="1594338"/>
            <a:ext cx="7762143" cy="4117975"/>
          </a:xfrm>
          <a:prstGeom prst="rect">
            <a:avLst/>
          </a:prstGeom>
          <a:noFill/>
        </p:spPr>
        <p:txBody>
          <a:bodyPr>
            <a:spAutoFit/>
          </a:bodyPr>
          <a:p>
            <a:pPr algn="just" eaLnBrk="1" hangingPunct="1">
              <a:spcBef>
                <a:spcPts val="600"/>
              </a:spcBef>
              <a:spcAft>
                <a:spcPts val="600"/>
              </a:spcAft>
              <a:buNone/>
            </a:pPr>
            <a:r>
              <a:rPr lang="tr-TR" altLang="tr-TR" sz="2215" dirty="0">
                <a:latin typeface="Arial" panose="020B0604020202020204" pitchFamily="34" charset="0"/>
              </a:rPr>
              <a:t>…………… firmasının </a:t>
            </a:r>
            <a:r>
              <a:rPr lang="tr-TR" altLang="tr-TR" sz="2215" b="1" dirty="0">
                <a:solidFill>
                  <a:srgbClr val="FF0000"/>
                </a:solidFill>
                <a:latin typeface="Arial" panose="020B0604020202020204" pitchFamily="34" charset="0"/>
              </a:rPr>
              <a:t>insan kaynakları iş süreçlerinde </a:t>
            </a:r>
            <a:endParaRPr lang="tr-TR" altLang="tr-TR" sz="2215" b="1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algn="just" eaLnBrk="1" hangingPunct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altLang="tr-TR" sz="2215" b="1" dirty="0">
                <a:solidFill>
                  <a:srgbClr val="FF0000"/>
                </a:solidFill>
                <a:latin typeface="Arial" panose="020B0604020202020204" pitchFamily="34" charset="0"/>
              </a:rPr>
              <a:t>iş analizi</a:t>
            </a:r>
            <a:r>
              <a:rPr lang="tr-TR" altLang="tr-TR" sz="2215" b="1" dirty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tr-TR" altLang="tr-TR" sz="2215" dirty="0">
                <a:latin typeface="Arial" panose="020B0604020202020204" pitchFamily="34" charset="0"/>
              </a:rPr>
              <a:t>çalışmalarını gerçekleştirerek yalın organizasyon yaklaşımıyla  </a:t>
            </a:r>
            <a:r>
              <a:rPr lang="tr-TR" altLang="tr-TR" sz="2215" b="1" dirty="0">
                <a:solidFill>
                  <a:srgbClr val="C00000"/>
                </a:solidFill>
                <a:latin typeface="Arial" panose="020B0604020202020204" pitchFamily="34" charset="0"/>
              </a:rPr>
              <a:t>…………  </a:t>
            </a:r>
            <a:r>
              <a:rPr lang="tr-TR" altLang="tr-TR" sz="2215" b="1" dirty="0">
                <a:solidFill>
                  <a:srgbClr val="FF0000"/>
                </a:solidFill>
                <a:latin typeface="Arial" panose="020B0604020202020204" pitchFamily="34" charset="0"/>
              </a:rPr>
              <a:t>çalışanlarının </a:t>
            </a:r>
            <a:r>
              <a:rPr lang="tr-TR" altLang="tr-TR" sz="2215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tr-TR" altLang="tr-TR" sz="2215" dirty="0">
                <a:latin typeface="Arial" panose="020B0604020202020204" pitchFamily="34" charset="0"/>
              </a:rPr>
              <a:t>iş unvanlarını belirlemek, </a:t>
            </a:r>
            <a:endParaRPr lang="tr-TR" altLang="tr-TR" sz="2215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altLang="tr-TR" sz="2215" dirty="0">
                <a:latin typeface="Arial" panose="020B0604020202020204" pitchFamily="34" charset="0"/>
              </a:rPr>
              <a:t>her iş  unvanı için İK temel veri tabanı olan </a:t>
            </a:r>
            <a:r>
              <a:rPr lang="tr-TR" altLang="tr-TR" sz="2215" b="1" dirty="0">
                <a:solidFill>
                  <a:srgbClr val="FF0000"/>
                </a:solidFill>
                <a:latin typeface="Arial" panose="020B0604020202020204" pitchFamily="34" charset="0"/>
              </a:rPr>
              <a:t>iş tanımlarını  </a:t>
            </a:r>
            <a:r>
              <a:rPr lang="tr-TR" altLang="tr-TR" sz="2215" dirty="0">
                <a:latin typeface="Arial" panose="020B0604020202020204" pitchFamily="34" charset="0"/>
              </a:rPr>
              <a:t>ve</a:t>
            </a:r>
            <a:r>
              <a:rPr lang="tr-TR" altLang="tr-TR" sz="2215" b="1" dirty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tr-TR" altLang="tr-TR" sz="2215" b="1" dirty="0">
                <a:solidFill>
                  <a:srgbClr val="FF0000"/>
                </a:solidFill>
                <a:latin typeface="Arial" panose="020B0604020202020204" pitchFamily="34" charset="0"/>
              </a:rPr>
              <a:t>iş gereklerini</a:t>
            </a:r>
            <a:r>
              <a:rPr lang="tr-TR" altLang="tr-TR" sz="2215" b="1" dirty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tr-TR" altLang="tr-TR" sz="2215" dirty="0">
                <a:latin typeface="Arial" panose="020B0604020202020204" pitchFamily="34" charset="0"/>
              </a:rPr>
              <a:t>hazırlamak, </a:t>
            </a:r>
            <a:endParaRPr lang="tr-TR" altLang="tr-TR" sz="2215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altLang="tr-TR" sz="2215" dirty="0">
                <a:latin typeface="Arial" panose="020B0604020202020204" pitchFamily="34" charset="0"/>
              </a:rPr>
              <a:t>Organizasyon şemalarını, organizasyon prosedürünü ve </a:t>
            </a:r>
            <a:r>
              <a:rPr lang="tr-TR" altLang="tr-TR" sz="2215" b="1" dirty="0">
                <a:solidFill>
                  <a:srgbClr val="FF0000"/>
                </a:solidFill>
                <a:latin typeface="Arial" panose="020B0604020202020204" pitchFamily="34" charset="0"/>
              </a:rPr>
              <a:t>organizasyon el kitabını</a:t>
            </a:r>
            <a:r>
              <a:rPr lang="tr-TR" altLang="tr-TR" sz="2215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tr-TR" altLang="tr-TR" sz="2215" dirty="0">
                <a:latin typeface="Arial" panose="020B0604020202020204" pitchFamily="34" charset="0"/>
              </a:rPr>
              <a:t>hazırlamak</a:t>
            </a:r>
            <a:endParaRPr lang="tr-TR" altLang="tr-TR" sz="2215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altLang="tr-TR" sz="2215" dirty="0">
                <a:latin typeface="Arial" panose="020B0604020202020204" pitchFamily="34" charset="0"/>
              </a:rPr>
              <a:t>Çıkan sonuçları </a:t>
            </a:r>
            <a:r>
              <a:rPr lang="tr-TR" altLang="tr-TR" sz="2215" b="1" dirty="0">
                <a:solidFill>
                  <a:srgbClr val="FF0000"/>
                </a:solidFill>
                <a:latin typeface="Arial" panose="020B0604020202020204" pitchFamily="34" charset="0"/>
              </a:rPr>
              <a:t>diğer İK süreçlerinde girdi</a:t>
            </a:r>
            <a:r>
              <a:rPr lang="tr-TR" altLang="tr-TR" sz="2215" b="1" dirty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tr-TR" altLang="tr-TR" sz="2215" dirty="0">
                <a:latin typeface="Arial" panose="020B0604020202020204" pitchFamily="34" charset="0"/>
              </a:rPr>
              <a:t>olarak kullanmak</a:t>
            </a:r>
            <a:endParaRPr lang="tr-TR" altLang="tr-TR" sz="2215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8" name="Text Box 2"/>
          <p:cNvSpPr txBox="1"/>
          <p:nvPr/>
        </p:nvSpPr>
        <p:spPr>
          <a:xfrm>
            <a:off x="533400" y="1295400"/>
            <a:ext cx="8077200" cy="1384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 eaLnBrk="1" hangingPunct="1">
              <a:spcBef>
                <a:spcPct val="50000"/>
              </a:spcBef>
            </a:pPr>
            <a:r>
              <a:rPr lang="tr-TR" altLang="tr-TR" b="1" dirty="0">
                <a:latin typeface="Arial" panose="020B0604020202020204" pitchFamily="34" charset="0"/>
              </a:rPr>
              <a:t>Amaç :</a:t>
            </a:r>
            <a:r>
              <a:rPr lang="tr-TR" altLang="tr-TR" dirty="0">
                <a:latin typeface="Arial" panose="020B0604020202020204" pitchFamily="34" charset="0"/>
              </a:rPr>
              <a:t> </a:t>
            </a:r>
            <a:r>
              <a:rPr lang="tr-TR" altLang="tr-TR" dirty="0">
                <a:latin typeface="Arial" panose="020B0604020202020204" pitchFamily="34" charset="0"/>
                <a:cs typeface="Times New Roman" panose="02020603050405020304" pitchFamily="18" charset="0"/>
              </a:rPr>
              <a:t>Kat</a:t>
            </a:r>
            <a:r>
              <a:rPr lang="tr-TR" altLang="tr-TR" dirty="0">
                <a:latin typeface="Arial" panose="020B0604020202020204" pitchFamily="34" charset="0"/>
              </a:rPr>
              <a:t>ı</a:t>
            </a:r>
            <a:r>
              <a:rPr lang="tr-TR" altLang="tr-TR" dirty="0">
                <a:latin typeface="Arial" panose="020B0604020202020204" pitchFamily="34" charset="0"/>
                <a:cs typeface="Times New Roman" panose="02020603050405020304" pitchFamily="18" charset="0"/>
              </a:rPr>
              <a:t>l</a:t>
            </a:r>
            <a:r>
              <a:rPr lang="tr-TR" altLang="tr-TR" dirty="0">
                <a:latin typeface="Arial" panose="020B0604020202020204" pitchFamily="34" charset="0"/>
              </a:rPr>
              <a:t>ı</a:t>
            </a:r>
            <a:r>
              <a:rPr lang="tr-TR" altLang="tr-TR" dirty="0">
                <a:latin typeface="Arial" panose="020B0604020202020204" pitchFamily="34" charset="0"/>
                <a:cs typeface="Times New Roman" panose="02020603050405020304" pitchFamily="18" charset="0"/>
              </a:rPr>
              <a:t>mc</a:t>
            </a:r>
            <a:r>
              <a:rPr lang="tr-TR" altLang="tr-TR" dirty="0">
                <a:latin typeface="Arial" panose="020B0604020202020204" pitchFamily="34" charset="0"/>
              </a:rPr>
              <a:t>ı</a:t>
            </a:r>
            <a:r>
              <a:rPr lang="tr-TR" altLang="tr-TR" dirty="0">
                <a:latin typeface="Arial" panose="020B0604020202020204" pitchFamily="34" charset="0"/>
                <a:cs typeface="Times New Roman" panose="02020603050405020304" pitchFamily="18" charset="0"/>
              </a:rPr>
              <a:t>lar</a:t>
            </a:r>
            <a:r>
              <a:rPr lang="tr-TR" altLang="tr-TR" dirty="0">
                <a:latin typeface="Arial" panose="020B0604020202020204" pitchFamily="34" charset="0"/>
              </a:rPr>
              <a:t>ı</a:t>
            </a:r>
            <a:r>
              <a:rPr lang="tr-TR" altLang="tr-TR" dirty="0">
                <a:latin typeface="Arial" panose="020B0604020202020204" pitchFamily="34" charset="0"/>
                <a:cs typeface="Times New Roman" panose="02020603050405020304" pitchFamily="18" charset="0"/>
              </a:rPr>
              <a:t> i</a:t>
            </a:r>
            <a:r>
              <a:rPr lang="tr-TR" altLang="tr-TR" dirty="0">
                <a:latin typeface="Arial" panose="020B0604020202020204" pitchFamily="34" charset="0"/>
              </a:rPr>
              <a:t>ş</a:t>
            </a:r>
            <a:r>
              <a:rPr lang="tr-TR" altLang="tr-TR" dirty="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tr-TR" dirty="0">
                <a:latin typeface="Arial" panose="020B0604020202020204" pitchFamily="34" charset="0"/>
                <a:cs typeface="Times New Roman" panose="02020603050405020304" pitchFamily="18" charset="0"/>
              </a:rPr>
              <a:t>analizleri hakkında </a:t>
            </a:r>
            <a:r>
              <a:rPr lang="tr-TR" altLang="tr-TR" dirty="0">
                <a:latin typeface="Arial" panose="020B0604020202020204" pitchFamily="34" charset="0"/>
                <a:cs typeface="Arial" panose="020B0604020202020204" pitchFamily="34" charset="0"/>
              </a:rPr>
              <a:t>bilgilendirmek ve verilen örnekler ile bu konulardaki yetkinliklerini geliştirmektir.</a:t>
            </a:r>
            <a:endParaRPr lang="tr-TR" altLang="tr-TR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</a:pPr>
            <a:endParaRPr lang="tr-TR" altLang="tr-TR" sz="800" dirty="0">
              <a:latin typeface="Arial" panose="020B0604020202020204" pitchFamily="34" charset="0"/>
            </a:endParaRPr>
          </a:p>
        </p:txBody>
      </p:sp>
      <p:sp>
        <p:nvSpPr>
          <p:cNvPr id="5123" name="Rectangle 3"/>
          <p:cNvSpPr/>
          <p:nvPr>
            <p:ph type="title"/>
          </p:nvPr>
        </p:nvSpPr>
        <p:spPr>
          <a:xfrm>
            <a:off x="1143000" y="457200"/>
            <a:ext cx="6781800" cy="609600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txBody>
          <a:bodyPr/>
          <a:p>
            <a:pPr eaLnBrk="1" hangingPunct="1"/>
            <a:r>
              <a:rPr lang="tr-TR" altLang="tr-TR" sz="3200" b="1" dirty="0">
                <a:solidFill>
                  <a:schemeClr val="accent2"/>
                </a:solidFill>
                <a:latin typeface="Arial" panose="020B0604020202020204" pitchFamily="34" charset="0"/>
              </a:rPr>
              <a:t>EĞİTİMİN AMACI VE HEDEFLERİ</a:t>
            </a:r>
            <a:endParaRPr lang="en-US" altLang="tr-TR" sz="3200" b="1" dirty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  <p:sp>
        <p:nvSpPr>
          <p:cNvPr id="9220" name="Text Box 4"/>
          <p:cNvSpPr txBox="1"/>
          <p:nvPr/>
        </p:nvSpPr>
        <p:spPr>
          <a:xfrm>
            <a:off x="641350" y="3048000"/>
            <a:ext cx="8077200" cy="1016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 eaLnBrk="1" hangingPunct="1">
              <a:spcBef>
                <a:spcPct val="50000"/>
              </a:spcBef>
            </a:pPr>
            <a:r>
              <a:rPr lang="tr-TR" altLang="tr-TR" b="1" dirty="0">
                <a:latin typeface="Arial" panose="020B0604020202020204" pitchFamily="34" charset="0"/>
              </a:rPr>
              <a:t>Eğitim hedefleri :</a:t>
            </a:r>
            <a:endParaRPr lang="tr-TR" altLang="tr-TR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  <a:buChar char="•"/>
            </a:pPr>
            <a:r>
              <a:rPr lang="tr-TR" altLang="tr-TR" dirty="0">
                <a:latin typeface="Arial" panose="020B0604020202020204" pitchFamily="34" charset="0"/>
              </a:rPr>
              <a:t> </a:t>
            </a:r>
            <a:r>
              <a:rPr lang="en-US" altLang="tr-TR" dirty="0">
                <a:latin typeface="Arial" panose="020B0604020202020204" pitchFamily="34" charset="0"/>
              </a:rPr>
              <a:t>İş analizlerinin temel kavramlarını öğrenmek</a:t>
            </a:r>
            <a:endParaRPr lang="tr-TR" altLang="tr-TR" dirty="0">
              <a:latin typeface="Arial" panose="020B0604020202020204" pitchFamily="34" charset="0"/>
            </a:endParaRPr>
          </a:p>
        </p:txBody>
      </p:sp>
      <p:sp>
        <p:nvSpPr>
          <p:cNvPr id="9221" name="Text Box 5"/>
          <p:cNvSpPr txBox="1"/>
          <p:nvPr/>
        </p:nvSpPr>
        <p:spPr>
          <a:xfrm>
            <a:off x="639763" y="4329113"/>
            <a:ext cx="80772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 eaLnBrk="1" hangingPunct="1">
              <a:spcBef>
                <a:spcPct val="50000"/>
              </a:spcBef>
              <a:buChar char="•"/>
            </a:pPr>
            <a:r>
              <a:rPr lang="tr-TR" altLang="tr-TR" dirty="0">
                <a:latin typeface="Arial" panose="020B0604020202020204" pitchFamily="34" charset="0"/>
              </a:rPr>
              <a:t> </a:t>
            </a:r>
            <a:r>
              <a:rPr lang="en-US" altLang="tr-TR" dirty="0">
                <a:latin typeface="Arial" panose="020B0604020202020204" pitchFamily="34" charset="0"/>
              </a:rPr>
              <a:t>İş analizi görüşmelerini yapabilmek</a:t>
            </a:r>
            <a:endParaRPr lang="tr-TR" altLang="tr-TR" dirty="0">
              <a:latin typeface="Arial" panose="020B0604020202020204" pitchFamily="34" charset="0"/>
            </a:endParaRPr>
          </a:p>
        </p:txBody>
      </p:sp>
      <p:sp>
        <p:nvSpPr>
          <p:cNvPr id="9222" name="Text Box 6"/>
          <p:cNvSpPr txBox="1"/>
          <p:nvPr/>
        </p:nvSpPr>
        <p:spPr>
          <a:xfrm>
            <a:off x="633413" y="5130800"/>
            <a:ext cx="8077200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 eaLnBrk="1" hangingPunct="1">
              <a:spcBef>
                <a:spcPct val="50000"/>
              </a:spcBef>
              <a:buChar char="•"/>
            </a:pPr>
            <a:r>
              <a:rPr lang="tr-TR" altLang="tr-TR" dirty="0">
                <a:latin typeface="Arial" panose="020B0604020202020204" pitchFamily="34" charset="0"/>
              </a:rPr>
              <a:t> </a:t>
            </a:r>
            <a:r>
              <a:rPr lang="en-US" altLang="tr-TR" dirty="0">
                <a:latin typeface="Arial" panose="020B0604020202020204" pitchFamily="34" charset="0"/>
              </a:rPr>
              <a:t>İş analizi formunu doldurabilmek</a:t>
            </a:r>
            <a:endParaRPr lang="tr-TR" altLang="tr-TR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9220" grpId="0"/>
      <p:bldP spid="9221" grpId="0"/>
      <p:bldP spid="92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70" name="Rectangle 2"/>
          <p:cNvSpPr/>
          <p:nvPr>
            <p:ph type="title"/>
          </p:nvPr>
        </p:nvSpPr>
        <p:spPr>
          <a:xfrm>
            <a:off x="2971800" y="838200"/>
            <a:ext cx="3124200" cy="685800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txBody>
          <a:bodyPr/>
          <a:p>
            <a:pPr eaLnBrk="1" hangingPunct="1"/>
            <a:r>
              <a:rPr lang="tr-TR" altLang="tr-TR" sz="3200" b="1" dirty="0">
                <a:solidFill>
                  <a:schemeClr val="accent2"/>
                </a:solidFill>
                <a:latin typeface="Arial" panose="020B0604020202020204" pitchFamily="34" charset="0"/>
              </a:rPr>
              <a:t>İŞ</a:t>
            </a:r>
            <a:r>
              <a:rPr lang="tr-TR" altLang="tr-TR" sz="3200" b="1" dirty="0">
                <a:solidFill>
                  <a:schemeClr val="accent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ANAL</a:t>
            </a:r>
            <a:r>
              <a:rPr lang="tr-TR" altLang="tr-TR" sz="3200" b="1" dirty="0">
                <a:solidFill>
                  <a:schemeClr val="accent2"/>
                </a:solidFill>
                <a:latin typeface="Arial" panose="020B0604020202020204" pitchFamily="34" charset="0"/>
              </a:rPr>
              <a:t>İ</a:t>
            </a:r>
            <a:r>
              <a:rPr lang="tr-TR" altLang="tr-TR" sz="3200" b="1" dirty="0">
                <a:solidFill>
                  <a:schemeClr val="accent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ZLER</a:t>
            </a:r>
            <a:r>
              <a:rPr lang="tr-TR" altLang="tr-TR" sz="3200" b="1" dirty="0">
                <a:solidFill>
                  <a:schemeClr val="accent2"/>
                </a:solidFill>
                <a:latin typeface="Arial" panose="020B0604020202020204" pitchFamily="34" charset="0"/>
              </a:rPr>
              <a:t>İ</a:t>
            </a:r>
            <a:r>
              <a:rPr lang="tr-TR" altLang="tr-TR" sz="3200" b="1" dirty="0">
                <a:solidFill>
                  <a:schemeClr val="accent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endParaRPr lang="en-US" altLang="tr-TR" sz="3200" b="1" dirty="0">
              <a:solidFill>
                <a:schemeClr val="accent2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7171" name="Text Box 3"/>
          <p:cNvSpPr txBox="1"/>
          <p:nvPr/>
        </p:nvSpPr>
        <p:spPr>
          <a:xfrm>
            <a:off x="1295400" y="1981200"/>
            <a:ext cx="6553200" cy="1816100"/>
          </a:xfrm>
          <a:prstGeom prst="rect">
            <a:avLst/>
          </a:prstGeom>
          <a:solidFill>
            <a:srgbClr val="CCECFF">
              <a:alpha val="50195"/>
            </a:srgbClr>
          </a:solidFill>
          <a:ln w="9525">
            <a:noFill/>
          </a:ln>
        </p:spPr>
        <p:txBody>
          <a:bodyPr>
            <a:spAutoFit/>
          </a:bodyPr>
          <a:p>
            <a:pPr algn="just" eaLnBrk="1" hangingPunct="1">
              <a:spcBef>
                <a:spcPct val="50000"/>
              </a:spcBef>
              <a:buChar char="•"/>
            </a:pPr>
            <a:r>
              <a:rPr lang="tr-TR" altLang="tr-TR" sz="2800" b="1" dirty="0">
                <a:latin typeface="Arial" panose="020B0604020202020204" pitchFamily="34" charset="0"/>
              </a:rPr>
              <a:t> </a:t>
            </a:r>
            <a:r>
              <a:rPr lang="tr-TR" altLang="tr-TR" sz="2800" b="1" dirty="0">
                <a:latin typeface="Arial" panose="020B0604020202020204" pitchFamily="34" charset="0"/>
                <a:cs typeface="Arial" panose="020B0604020202020204" pitchFamily="34" charset="0"/>
              </a:rPr>
              <a:t>Önemi ve kullanım alanları</a:t>
            </a:r>
            <a:endParaRPr lang="tr-TR" altLang="tr-T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  <a:buChar char="•"/>
            </a:pPr>
            <a:r>
              <a:rPr lang="tr-TR" altLang="tr-TR" sz="2800" b="1" dirty="0">
                <a:latin typeface="Arial" panose="020B0604020202020204" pitchFamily="34" charset="0"/>
                <a:cs typeface="Arial" panose="020B0604020202020204" pitchFamily="34" charset="0"/>
              </a:rPr>
              <a:t> İş analiz yöntemleri</a:t>
            </a:r>
            <a:endParaRPr lang="tr-TR" altLang="tr-T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  <a:buChar char="•"/>
            </a:pPr>
            <a:r>
              <a:rPr lang="tr-TR" altLang="tr-TR" sz="2800" b="1" dirty="0">
                <a:latin typeface="Arial" panose="020B0604020202020204" pitchFamily="34" charset="0"/>
                <a:cs typeface="Arial" panose="020B0604020202020204" pitchFamily="34" charset="0"/>
              </a:rPr>
              <a:t> İş analizinde yapılan temel hatalar</a:t>
            </a:r>
            <a:endParaRPr lang="tr-TR" altLang="tr-TR" sz="2800" b="1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8" name="Rectangle 2"/>
          <p:cNvSpPr/>
          <p:nvPr>
            <p:ph type="title" hasCustomPrompt="1"/>
          </p:nvPr>
        </p:nvSpPr>
        <p:spPr>
          <a:xfrm>
            <a:off x="1371600" y="457200"/>
            <a:ext cx="6324600" cy="609600"/>
          </a:xfrm>
          <a:solidFill>
            <a:srgbClr val="FFFFFF"/>
          </a:solidFill>
          <a:ln>
            <a:noFill/>
          </a:ln>
        </p:spPr>
        <p:txBody>
          <a:bodyPr/>
          <a:p>
            <a:pPr eaLnBrk="1" hangingPunct="1"/>
            <a:r>
              <a:rPr lang="tr-TR" altLang="tr-TR" sz="2800" b="1" dirty="0">
                <a:solidFill>
                  <a:schemeClr val="accent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ÖNEM</a:t>
            </a:r>
            <a:r>
              <a:rPr lang="tr-TR" altLang="tr-TR" sz="2800" b="1" dirty="0">
                <a:solidFill>
                  <a:schemeClr val="accent2"/>
                </a:solidFill>
                <a:latin typeface="Arial" panose="020B0604020202020204" pitchFamily="34" charset="0"/>
              </a:rPr>
              <a:t>İ</a:t>
            </a:r>
            <a:r>
              <a:rPr lang="tr-TR" altLang="tr-TR" sz="2800" b="1" dirty="0">
                <a:solidFill>
                  <a:schemeClr val="accent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VE KULLANIM ALANLARI</a:t>
            </a:r>
            <a:r>
              <a:rPr lang="tr-TR" altLang="tr-TR" sz="2800" b="1" dirty="0">
                <a:solidFill>
                  <a:schemeClr val="accent2"/>
                </a:solidFill>
                <a:latin typeface="Arial" panose="020B0604020202020204" pitchFamily="34" charset="0"/>
              </a:rPr>
              <a:t>-1</a:t>
            </a:r>
            <a:endParaRPr lang="en-US" altLang="tr-TR" sz="2800" b="1" dirty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  <p:sp>
        <p:nvSpPr>
          <p:cNvPr id="193539" name="Text Box 3"/>
          <p:cNvSpPr txBox="1"/>
          <p:nvPr/>
        </p:nvSpPr>
        <p:spPr>
          <a:xfrm>
            <a:off x="685800" y="1676400"/>
            <a:ext cx="5562600" cy="11176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tr-TR" altLang="tr-TR" sz="2800" dirty="0">
                <a:latin typeface="Arial" panose="020B0604020202020204" pitchFamily="34" charset="0"/>
              </a:rPr>
              <a:t>İş analizi ile işlerin ;</a:t>
            </a:r>
            <a:endParaRPr lang="tr-TR" altLang="tr-TR" sz="28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Char char="-"/>
            </a:pPr>
            <a:r>
              <a:rPr lang="tr-TR" altLang="tr-TR" sz="2800" dirty="0">
                <a:latin typeface="Arial" panose="020B0604020202020204" pitchFamily="34" charset="0"/>
              </a:rPr>
              <a:t> içerdiği </a:t>
            </a:r>
            <a:r>
              <a:rPr lang="tr-TR" altLang="tr-TR" sz="2800" b="1" dirty="0">
                <a:solidFill>
                  <a:srgbClr val="FF0000"/>
                </a:solidFill>
                <a:latin typeface="Arial" panose="020B0604020202020204" pitchFamily="34" charset="0"/>
              </a:rPr>
              <a:t>görev ve sorumluluklar</a:t>
            </a:r>
            <a:endParaRPr lang="tr-TR" altLang="tr-TR" sz="28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193540" name="Text Box 4"/>
          <p:cNvSpPr txBox="1"/>
          <p:nvPr/>
        </p:nvSpPr>
        <p:spPr>
          <a:xfrm>
            <a:off x="685800" y="3124200"/>
            <a:ext cx="5181600" cy="946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tr-TR" altLang="tr-TR" sz="2800" dirty="0">
                <a:latin typeface="Arial" panose="020B0604020202020204" pitchFamily="34" charset="0"/>
              </a:rPr>
              <a:t>- </a:t>
            </a:r>
            <a:r>
              <a:rPr lang="tr-TR" altLang="tr-TR" sz="2800" b="1" dirty="0">
                <a:solidFill>
                  <a:srgbClr val="FF0000"/>
                </a:solidFill>
                <a:latin typeface="Arial" panose="020B0604020202020204" pitchFamily="34" charset="0"/>
              </a:rPr>
              <a:t>çalışma koşulları</a:t>
            </a:r>
            <a:r>
              <a:rPr lang="tr-TR" altLang="tr-TR" sz="2800" dirty="0">
                <a:latin typeface="Arial" panose="020B0604020202020204" pitchFamily="34" charset="0"/>
              </a:rPr>
              <a:t> (kullanılan araç/gereçler, ortam vb)</a:t>
            </a:r>
            <a:endParaRPr lang="tr-TR" altLang="tr-TR" sz="2800" dirty="0">
              <a:latin typeface="Arial" panose="020B0604020202020204" pitchFamily="34" charset="0"/>
            </a:endParaRPr>
          </a:p>
        </p:txBody>
      </p:sp>
      <p:sp>
        <p:nvSpPr>
          <p:cNvPr id="193541" name="Text Box 5"/>
          <p:cNvSpPr txBox="1"/>
          <p:nvPr/>
        </p:nvSpPr>
        <p:spPr>
          <a:xfrm>
            <a:off x="685800" y="4419600"/>
            <a:ext cx="5562600" cy="95313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tr-TR" altLang="tr-TR" sz="2800" dirty="0">
                <a:latin typeface="Arial" panose="020B0604020202020204" pitchFamily="34" charset="0"/>
              </a:rPr>
              <a:t>- işi yapacak kişilerde bulunacak </a:t>
            </a:r>
            <a:r>
              <a:rPr lang="tr-TR" altLang="tr-TR" sz="2800" b="1" dirty="0">
                <a:solidFill>
                  <a:srgbClr val="FF0000"/>
                </a:solidFill>
                <a:latin typeface="Arial" panose="020B0604020202020204" pitchFamily="34" charset="0"/>
              </a:rPr>
              <a:t>gerekli nitelikler</a:t>
            </a:r>
            <a:r>
              <a:rPr lang="tr-TR" altLang="tr-TR" sz="2800" dirty="0">
                <a:latin typeface="Arial" panose="020B0604020202020204" pitchFamily="34" charset="0"/>
              </a:rPr>
              <a:t> belirlenir.</a:t>
            </a:r>
            <a:endParaRPr lang="tr-TR" altLang="tr-TR" sz="2800" dirty="0">
              <a:latin typeface="Arial" panose="020B0604020202020204" pitchFamily="34" charset="0"/>
            </a:endParaRPr>
          </a:p>
        </p:txBody>
      </p:sp>
      <p:pic>
        <p:nvPicPr>
          <p:cNvPr id="193542" name="Picture 6" descr="C:\Documents and Settings\toshiba\Belgelerim\4-EGITIM\9-clipart\3-meslekler\OCCUPATN\GEMOLGST.TIF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9800" y="2895600"/>
            <a:ext cx="2590800" cy="24939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35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35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35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35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35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35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35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35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3539" grpId="0"/>
      <p:bldP spid="193540" grpId="0"/>
      <p:bldP spid="19354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Rectangle 2"/>
          <p:cNvSpPr/>
          <p:nvPr>
            <p:ph type="title" hasCustomPrompt="1"/>
          </p:nvPr>
        </p:nvSpPr>
        <p:spPr>
          <a:xfrm>
            <a:off x="1524000" y="457200"/>
            <a:ext cx="6172200" cy="609600"/>
          </a:xfrm>
          <a:solidFill>
            <a:srgbClr val="FFFFFF"/>
          </a:solidFill>
          <a:ln>
            <a:noFill/>
          </a:ln>
        </p:spPr>
        <p:txBody>
          <a:bodyPr/>
          <a:p>
            <a:pPr eaLnBrk="1" hangingPunct="1"/>
            <a:r>
              <a:rPr lang="tr-TR" altLang="tr-TR" sz="2800" b="1" dirty="0">
                <a:solidFill>
                  <a:schemeClr val="accent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ÖNEM</a:t>
            </a:r>
            <a:r>
              <a:rPr lang="tr-TR" altLang="tr-TR" sz="2800" b="1" dirty="0">
                <a:solidFill>
                  <a:schemeClr val="accent2"/>
                </a:solidFill>
                <a:latin typeface="Arial" panose="020B0604020202020204" pitchFamily="34" charset="0"/>
              </a:rPr>
              <a:t>İ</a:t>
            </a:r>
            <a:r>
              <a:rPr lang="tr-TR" altLang="tr-TR" sz="2800" b="1" dirty="0">
                <a:solidFill>
                  <a:schemeClr val="accent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VE KULLANIM ALANLARI</a:t>
            </a:r>
            <a:r>
              <a:rPr lang="tr-TR" altLang="tr-TR" sz="2800" b="1" dirty="0">
                <a:solidFill>
                  <a:schemeClr val="accent2"/>
                </a:solidFill>
                <a:latin typeface="Arial" panose="020B0604020202020204" pitchFamily="34" charset="0"/>
              </a:rPr>
              <a:t>-2</a:t>
            </a:r>
            <a:endParaRPr lang="en-US" altLang="tr-TR" sz="2800" b="1" dirty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  <p:sp>
        <p:nvSpPr>
          <p:cNvPr id="275459" name="Text Box 3"/>
          <p:cNvSpPr txBox="1"/>
          <p:nvPr/>
        </p:nvSpPr>
        <p:spPr>
          <a:xfrm>
            <a:off x="609600" y="1524000"/>
            <a:ext cx="8229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Char char="•"/>
            </a:pPr>
            <a:r>
              <a:rPr lang="tr-TR" altLang="tr-TR" sz="2800" b="1" dirty="0">
                <a:solidFill>
                  <a:srgbClr val="FF0000"/>
                </a:solidFill>
                <a:latin typeface="Arial" panose="020B0604020202020204" pitchFamily="34" charset="0"/>
              </a:rPr>
              <a:t> Dar anlamda : İK yönetimi açısından inceleme</a:t>
            </a:r>
            <a:endParaRPr lang="tr-TR" altLang="tr-TR" sz="28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275460" name="Text Box 4"/>
          <p:cNvSpPr txBox="1"/>
          <p:nvPr/>
        </p:nvSpPr>
        <p:spPr>
          <a:xfrm>
            <a:off x="685800" y="2362200"/>
            <a:ext cx="5257800" cy="30861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Char char="•"/>
            </a:pPr>
            <a:r>
              <a:rPr lang="tr-TR" altLang="tr-TR" sz="2800" dirty="0">
                <a:latin typeface="Arial" panose="020B0604020202020204" pitchFamily="34" charset="0"/>
              </a:rPr>
              <a:t> Geniş anlamda : Endüstri mühendisliği uygulamaları</a:t>
            </a:r>
            <a:endParaRPr lang="tr-TR" altLang="tr-TR" sz="28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75000"/>
              </a:lnSpc>
              <a:spcBef>
                <a:spcPct val="50000"/>
              </a:spcBef>
            </a:pPr>
            <a:r>
              <a:rPr lang="tr-TR" altLang="tr-TR" sz="2800" dirty="0">
                <a:latin typeface="Arial" panose="020B0604020202020204" pitchFamily="34" charset="0"/>
              </a:rPr>
              <a:t>   - Zaman-hareket etüdleri</a:t>
            </a:r>
            <a:endParaRPr lang="tr-TR" altLang="tr-TR" sz="28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75000"/>
              </a:lnSpc>
              <a:spcBef>
                <a:spcPct val="50000"/>
              </a:spcBef>
            </a:pPr>
            <a:r>
              <a:rPr lang="tr-TR" altLang="tr-TR" sz="2800" dirty="0">
                <a:latin typeface="Arial" panose="020B0604020202020204" pitchFamily="34" charset="0"/>
              </a:rPr>
              <a:t>   - İş ölçümü (iş yükü analizleri)</a:t>
            </a:r>
            <a:endParaRPr lang="tr-TR" altLang="tr-TR" sz="28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75000"/>
              </a:lnSpc>
              <a:spcBef>
                <a:spcPct val="50000"/>
              </a:spcBef>
            </a:pPr>
            <a:r>
              <a:rPr lang="tr-TR" altLang="tr-TR" sz="2800" dirty="0">
                <a:latin typeface="Arial" panose="020B0604020202020204" pitchFamily="34" charset="0"/>
              </a:rPr>
              <a:t>   - iş basitleştirme</a:t>
            </a:r>
            <a:endParaRPr lang="tr-TR" altLang="tr-TR" sz="28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75000"/>
              </a:lnSpc>
              <a:spcBef>
                <a:spcPct val="50000"/>
              </a:spcBef>
            </a:pPr>
            <a:r>
              <a:rPr lang="tr-TR" altLang="tr-TR" sz="2800" dirty="0">
                <a:latin typeface="Arial" panose="020B0604020202020204" pitchFamily="34" charset="0"/>
              </a:rPr>
              <a:t>   - Metod geliştirme vb.</a:t>
            </a:r>
            <a:endParaRPr lang="tr-TR" altLang="tr-TR" sz="2800" dirty="0">
              <a:latin typeface="Arial" panose="020B0604020202020204" pitchFamily="34" charset="0"/>
            </a:endParaRPr>
          </a:p>
        </p:txBody>
      </p:sp>
      <p:pic>
        <p:nvPicPr>
          <p:cNvPr id="275461" name="Picture 5" descr="C:\Documents and Settings\toshiba\Belgelerim\4-EGITIM\resimler\0-site\business\b12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67400" y="2895600"/>
            <a:ext cx="2590800" cy="19526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5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5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5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5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5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5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5459" grpId="0"/>
      <p:bldP spid="27546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4" name="Rectangle 2"/>
          <p:cNvSpPr/>
          <p:nvPr>
            <p:ph type="title" hasCustomPrompt="1"/>
          </p:nvPr>
        </p:nvSpPr>
        <p:spPr>
          <a:xfrm>
            <a:off x="1723292" y="602274"/>
            <a:ext cx="5697415" cy="492369"/>
          </a:xfrm>
          <a:solidFill>
            <a:srgbClr val="FFFFFF"/>
          </a:solidFill>
          <a:ln>
            <a:noFill/>
          </a:ln>
        </p:spPr>
        <p:txBody>
          <a:bodyPr/>
          <a:p>
            <a:pPr eaLnBrk="1" hangingPunct="1"/>
            <a:r>
              <a:rPr lang="tr-TR" altLang="tr-TR" sz="2585" b="1" dirty="0">
                <a:solidFill>
                  <a:srgbClr val="C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ÖNEM</a:t>
            </a:r>
            <a:r>
              <a:rPr lang="tr-TR" altLang="tr-TR" sz="2585" b="1" dirty="0">
                <a:solidFill>
                  <a:srgbClr val="C00000"/>
                </a:solidFill>
                <a:latin typeface="Arial" panose="020B0604020202020204" pitchFamily="34" charset="0"/>
              </a:rPr>
              <a:t>İ</a:t>
            </a:r>
            <a:r>
              <a:rPr lang="tr-TR" altLang="tr-TR" sz="2585" b="1" dirty="0">
                <a:solidFill>
                  <a:srgbClr val="C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VE KULLANIM ALANLARI</a:t>
            </a:r>
            <a:endParaRPr lang="en-US" altLang="tr-TR" sz="2585" b="1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8195" name="Text Box 4"/>
          <p:cNvSpPr txBox="1"/>
          <p:nvPr/>
        </p:nvSpPr>
        <p:spPr>
          <a:xfrm>
            <a:off x="3727938" y="1529862"/>
            <a:ext cx="1688123" cy="37592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 algn="ctr" eaLnBrk="1" hangingPunct="1">
              <a:spcBef>
                <a:spcPct val="50000"/>
              </a:spcBef>
            </a:pPr>
            <a:r>
              <a:rPr lang="tr-TR" altLang="tr-TR" sz="1845" dirty="0">
                <a:solidFill>
                  <a:srgbClr val="000000"/>
                </a:solidFill>
                <a:latin typeface="Arial" panose="020B0604020202020204" pitchFamily="34" charset="0"/>
              </a:rPr>
              <a:t>İK STRATEJİ</a:t>
            </a:r>
            <a:endParaRPr lang="en-US" altLang="tr-TR" sz="1845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196" name="Text Box 5"/>
          <p:cNvSpPr txBox="1"/>
          <p:nvPr/>
        </p:nvSpPr>
        <p:spPr>
          <a:xfrm>
            <a:off x="892420" y="4273062"/>
            <a:ext cx="2272811" cy="66040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 algn="ctr" eaLnBrk="1" hangingPunct="1">
              <a:spcBef>
                <a:spcPct val="50000"/>
              </a:spcBef>
            </a:pPr>
            <a:r>
              <a:rPr lang="tr-TR" altLang="tr-TR" sz="1845" dirty="0">
                <a:solidFill>
                  <a:srgbClr val="000000"/>
                </a:solidFill>
                <a:latin typeface="Arial" panose="020B0604020202020204" pitchFamily="34" charset="0"/>
              </a:rPr>
              <a:t>EĞİTİM İHTİYAÇ ANALİZİ</a:t>
            </a:r>
            <a:endParaRPr lang="en-US" altLang="tr-TR" sz="1845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197" name="Text Box 6"/>
          <p:cNvSpPr txBox="1"/>
          <p:nvPr/>
        </p:nvSpPr>
        <p:spPr>
          <a:xfrm>
            <a:off x="5697415" y="2092569"/>
            <a:ext cx="2672862" cy="66040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 algn="ctr" eaLnBrk="1" hangingPunct="1">
              <a:spcBef>
                <a:spcPct val="50000"/>
              </a:spcBef>
            </a:pPr>
            <a:r>
              <a:rPr lang="tr-TR" altLang="tr-TR" sz="1845" dirty="0">
                <a:solidFill>
                  <a:srgbClr val="FF0000"/>
                </a:solidFill>
                <a:latin typeface="Arial" panose="020B0604020202020204" pitchFamily="34" charset="0"/>
              </a:rPr>
              <a:t>YAPISAL ORGANİZASYON</a:t>
            </a:r>
            <a:endParaRPr lang="en-US" altLang="tr-TR" sz="1845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8198" name="Text Box 7"/>
          <p:cNvSpPr txBox="1"/>
          <p:nvPr/>
        </p:nvSpPr>
        <p:spPr>
          <a:xfrm>
            <a:off x="6400800" y="3077308"/>
            <a:ext cx="2110154" cy="66040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 algn="ctr" eaLnBrk="1" hangingPunct="1">
              <a:spcBef>
                <a:spcPct val="50000"/>
              </a:spcBef>
            </a:pPr>
            <a:r>
              <a:rPr lang="tr-TR" altLang="tr-TR" sz="1845" dirty="0">
                <a:solidFill>
                  <a:srgbClr val="FF0000"/>
                </a:solidFill>
                <a:latin typeface="Arial" panose="020B0604020202020204" pitchFamily="34" charset="0"/>
              </a:rPr>
              <a:t> İŞ GEREKLERİ VE TANIMLARI</a:t>
            </a:r>
            <a:endParaRPr lang="en-US" altLang="tr-TR" sz="1845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8199" name="Text Box 8"/>
          <p:cNvSpPr txBox="1"/>
          <p:nvPr/>
        </p:nvSpPr>
        <p:spPr>
          <a:xfrm>
            <a:off x="892420" y="3131527"/>
            <a:ext cx="2202473" cy="66040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 algn="ctr" eaLnBrk="1" hangingPunct="1">
              <a:spcBef>
                <a:spcPct val="50000"/>
              </a:spcBef>
            </a:pPr>
            <a:r>
              <a:rPr lang="tr-TR" altLang="tr-TR" sz="1845" dirty="0">
                <a:solidFill>
                  <a:srgbClr val="000000"/>
                </a:solidFill>
                <a:latin typeface="Arial" panose="020B0604020202020204" pitchFamily="34" charset="0"/>
              </a:rPr>
              <a:t>PERFORMANS YÖNETİMİ</a:t>
            </a:r>
            <a:endParaRPr lang="en-US" altLang="tr-TR" sz="1845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200" name="Text Box 9"/>
          <p:cNvSpPr txBox="1"/>
          <p:nvPr/>
        </p:nvSpPr>
        <p:spPr>
          <a:xfrm>
            <a:off x="844062" y="2022231"/>
            <a:ext cx="2272812" cy="945515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 algn="ctr" eaLnBrk="1" hangingPunct="1">
              <a:spcBef>
                <a:spcPct val="50000"/>
              </a:spcBef>
            </a:pPr>
            <a:r>
              <a:rPr lang="tr-TR" altLang="tr-TR" sz="1845" dirty="0">
                <a:solidFill>
                  <a:srgbClr val="000000"/>
                </a:solidFill>
                <a:latin typeface="Arial" panose="020B0604020202020204" pitchFamily="34" charset="0"/>
              </a:rPr>
              <a:t>İŞ DEĞERLEME VE ÜCRET YÖNETİMİ</a:t>
            </a:r>
            <a:endParaRPr lang="en-US" altLang="tr-TR" sz="1845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201" name="Text Box 10"/>
          <p:cNvSpPr txBox="1"/>
          <p:nvPr/>
        </p:nvSpPr>
        <p:spPr>
          <a:xfrm>
            <a:off x="6260123" y="3896458"/>
            <a:ext cx="2039815" cy="66040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 algn="ctr" eaLnBrk="1" hangingPunct="1">
              <a:spcBef>
                <a:spcPct val="50000"/>
              </a:spcBef>
            </a:pPr>
            <a:r>
              <a:rPr lang="tr-TR" altLang="tr-TR" sz="1845" dirty="0">
                <a:solidFill>
                  <a:srgbClr val="000000"/>
                </a:solidFill>
                <a:latin typeface="Arial" panose="020B0604020202020204" pitchFamily="34" charset="0"/>
              </a:rPr>
              <a:t>İŞ GÜCÜ PLANLAMASI</a:t>
            </a:r>
            <a:endParaRPr lang="en-US" altLang="tr-TR" sz="1845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202" name="Text Box 11"/>
          <p:cNvSpPr txBox="1"/>
          <p:nvPr/>
        </p:nvSpPr>
        <p:spPr>
          <a:xfrm>
            <a:off x="844062" y="5166946"/>
            <a:ext cx="3130062" cy="66040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 algn="ctr" eaLnBrk="1" hangingPunct="1">
              <a:spcBef>
                <a:spcPct val="50000"/>
              </a:spcBef>
            </a:pPr>
            <a:r>
              <a:rPr lang="tr-TR" altLang="tr-TR" sz="1845" dirty="0">
                <a:solidFill>
                  <a:srgbClr val="000000"/>
                </a:solidFill>
                <a:latin typeface="Arial" panose="020B0604020202020204" pitchFamily="34" charset="0"/>
              </a:rPr>
              <a:t>YETKİNLİK  VE KARİYER YÖNETİMİ</a:t>
            </a:r>
            <a:endParaRPr lang="en-US" altLang="tr-TR" sz="1845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203" name="Text Box 12"/>
          <p:cNvSpPr txBox="1"/>
          <p:nvPr/>
        </p:nvSpPr>
        <p:spPr>
          <a:xfrm>
            <a:off x="4923692" y="5001358"/>
            <a:ext cx="2672862" cy="66040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 algn="ctr" eaLnBrk="1" hangingPunct="1">
              <a:spcBef>
                <a:spcPct val="50000"/>
              </a:spcBef>
            </a:pPr>
            <a:r>
              <a:rPr lang="tr-TR" altLang="tr-TR" sz="1845" dirty="0">
                <a:solidFill>
                  <a:srgbClr val="000000"/>
                </a:solidFill>
                <a:latin typeface="Arial" panose="020B0604020202020204" pitchFamily="34" charset="0"/>
              </a:rPr>
              <a:t>SEÇME VE YERLEŞTİRME</a:t>
            </a:r>
            <a:endParaRPr lang="en-US" altLang="tr-TR" sz="1845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204" name="Oval 13"/>
          <p:cNvSpPr/>
          <p:nvPr/>
        </p:nvSpPr>
        <p:spPr>
          <a:xfrm>
            <a:off x="3587262" y="2866292"/>
            <a:ext cx="1969477" cy="1477108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p>
            <a:pPr algn="ctr" eaLnBrk="1" hangingPunct="1"/>
            <a:endParaRPr lang="tr-TR" altLang="tr-TR" sz="2215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205" name="Text Box 14"/>
          <p:cNvSpPr txBox="1"/>
          <p:nvPr/>
        </p:nvSpPr>
        <p:spPr>
          <a:xfrm>
            <a:off x="3727938" y="3006969"/>
            <a:ext cx="1758462" cy="100139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>
              <a:spcBef>
                <a:spcPct val="50000"/>
              </a:spcBef>
            </a:pPr>
            <a:r>
              <a:rPr lang="tr-TR" altLang="tr-TR" sz="2955" b="1" dirty="0">
                <a:solidFill>
                  <a:srgbClr val="FFFF00"/>
                </a:solidFill>
                <a:latin typeface="Arial" panose="020B0604020202020204" pitchFamily="34" charset="0"/>
              </a:rPr>
              <a:t>İŞ ANALİZİ</a:t>
            </a:r>
            <a:endParaRPr lang="en-US" altLang="tr-TR" sz="2955" b="1" dirty="0">
              <a:solidFill>
                <a:srgbClr val="FFFF00"/>
              </a:solidFill>
              <a:latin typeface="Arial" panose="020B0604020202020204" pitchFamily="34" charset="0"/>
            </a:endParaRPr>
          </a:p>
        </p:txBody>
      </p:sp>
      <p:sp>
        <p:nvSpPr>
          <p:cNvPr id="8206" name="Line 15"/>
          <p:cNvSpPr/>
          <p:nvPr/>
        </p:nvSpPr>
        <p:spPr>
          <a:xfrm flipV="1">
            <a:off x="4572000" y="2092569"/>
            <a:ext cx="0" cy="773723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8207" name="Line 16"/>
          <p:cNvSpPr/>
          <p:nvPr/>
        </p:nvSpPr>
        <p:spPr>
          <a:xfrm flipH="1" flipV="1">
            <a:off x="3516923" y="2444262"/>
            <a:ext cx="562708" cy="562708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8208" name="Line 17"/>
          <p:cNvSpPr/>
          <p:nvPr/>
        </p:nvSpPr>
        <p:spPr>
          <a:xfrm flipH="1" flipV="1">
            <a:off x="3094892" y="3499338"/>
            <a:ext cx="492369" cy="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8209" name="Line 18"/>
          <p:cNvSpPr/>
          <p:nvPr/>
        </p:nvSpPr>
        <p:spPr>
          <a:xfrm>
            <a:off x="4994031" y="4273062"/>
            <a:ext cx="703385" cy="703385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8210" name="Line 19"/>
          <p:cNvSpPr/>
          <p:nvPr/>
        </p:nvSpPr>
        <p:spPr>
          <a:xfrm flipV="1">
            <a:off x="5064369" y="2373923"/>
            <a:ext cx="562708" cy="633046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8211" name="Line 20"/>
          <p:cNvSpPr/>
          <p:nvPr/>
        </p:nvSpPr>
        <p:spPr>
          <a:xfrm flipH="1">
            <a:off x="3235569" y="4062046"/>
            <a:ext cx="492369" cy="281354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8212" name="Line 21"/>
          <p:cNvSpPr/>
          <p:nvPr/>
        </p:nvSpPr>
        <p:spPr>
          <a:xfrm>
            <a:off x="5416062" y="3991708"/>
            <a:ext cx="633046" cy="492369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8213" name="Line 22"/>
          <p:cNvSpPr/>
          <p:nvPr/>
        </p:nvSpPr>
        <p:spPr>
          <a:xfrm flipV="1">
            <a:off x="5556738" y="3499338"/>
            <a:ext cx="703385" cy="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8214" name="Line 23"/>
          <p:cNvSpPr/>
          <p:nvPr/>
        </p:nvSpPr>
        <p:spPr>
          <a:xfrm flipH="1">
            <a:off x="3305908" y="4273062"/>
            <a:ext cx="773723" cy="703385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8215" name="Text Box 24"/>
          <p:cNvSpPr txBox="1"/>
          <p:nvPr/>
        </p:nvSpPr>
        <p:spPr>
          <a:xfrm>
            <a:off x="773723" y="5961185"/>
            <a:ext cx="7526215" cy="375920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tr-TR" altLang="tr-TR" sz="1845" b="1" dirty="0">
                <a:solidFill>
                  <a:srgbClr val="FF3300"/>
                </a:solidFill>
                <a:latin typeface="Arial" panose="020B0604020202020204" pitchFamily="34" charset="0"/>
              </a:rPr>
              <a:t>İŞ ANALİZLERİ, İK YÖNETİMİNİN TEMEL VERİ TABANIDIR</a:t>
            </a:r>
            <a:endParaRPr lang="en-US" altLang="tr-TR" sz="1845" b="1" dirty="0">
              <a:solidFill>
                <a:srgbClr val="FF33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2" name="Rectangle 2"/>
          <p:cNvSpPr/>
          <p:nvPr>
            <p:ph type="title" hasCustomPrompt="1"/>
          </p:nvPr>
        </p:nvSpPr>
        <p:spPr>
          <a:xfrm>
            <a:off x="2209800" y="457200"/>
            <a:ext cx="4800600" cy="533400"/>
          </a:xfrm>
          <a:solidFill>
            <a:srgbClr val="FFFFFF"/>
          </a:solidFill>
          <a:ln>
            <a:noFill/>
          </a:ln>
        </p:spPr>
        <p:txBody>
          <a:bodyPr/>
          <a:p>
            <a:pPr eaLnBrk="1" hangingPunct="1"/>
            <a:r>
              <a:rPr lang="tr-TR" altLang="tr-TR" sz="2800" b="1" dirty="0">
                <a:solidFill>
                  <a:schemeClr val="accent2"/>
                </a:solidFill>
                <a:latin typeface="Arial" panose="020B0604020202020204" pitchFamily="34" charset="0"/>
              </a:rPr>
              <a:t>İŞ</a:t>
            </a:r>
            <a:r>
              <a:rPr lang="tr-TR" altLang="tr-TR" sz="2800" b="1" dirty="0">
                <a:solidFill>
                  <a:schemeClr val="accent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ANAL</a:t>
            </a:r>
            <a:r>
              <a:rPr lang="tr-TR" altLang="tr-TR" sz="2800" b="1" dirty="0">
                <a:solidFill>
                  <a:schemeClr val="accent2"/>
                </a:solidFill>
                <a:latin typeface="Arial" panose="020B0604020202020204" pitchFamily="34" charset="0"/>
              </a:rPr>
              <a:t>İ</a:t>
            </a:r>
            <a:r>
              <a:rPr lang="tr-TR" altLang="tr-TR" sz="2800" b="1" dirty="0">
                <a:solidFill>
                  <a:schemeClr val="accent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Z YÖNTEMLER</a:t>
            </a:r>
            <a:r>
              <a:rPr lang="tr-TR" altLang="tr-TR" sz="2800" b="1" dirty="0">
                <a:solidFill>
                  <a:schemeClr val="accent2"/>
                </a:solidFill>
                <a:latin typeface="Arial" panose="020B0604020202020204" pitchFamily="34" charset="0"/>
              </a:rPr>
              <a:t>İ-1</a:t>
            </a:r>
            <a:r>
              <a:rPr lang="en-US" altLang="tr-TR" sz="2800" b="1" dirty="0">
                <a:solidFill>
                  <a:schemeClr val="accent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endParaRPr lang="en-US" altLang="tr-TR" sz="2800" b="1" dirty="0">
              <a:solidFill>
                <a:schemeClr val="accent2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95587" name="Text Box 3"/>
          <p:cNvSpPr txBox="1"/>
          <p:nvPr/>
        </p:nvSpPr>
        <p:spPr>
          <a:xfrm>
            <a:off x="467360" y="1081405"/>
            <a:ext cx="7010400" cy="21837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Char char="•"/>
            </a:pPr>
            <a:r>
              <a:rPr lang="tr-TR" altLang="tr-TR" b="1" dirty="0">
                <a:latin typeface="Arial" panose="020B0604020202020204" pitchFamily="34" charset="0"/>
              </a:rPr>
              <a:t> </a:t>
            </a:r>
            <a:r>
              <a:rPr lang="tr-TR" altLang="tr-TR" sz="2800" b="1" dirty="0">
                <a:latin typeface="Arial" panose="020B0604020202020204" pitchFamily="34" charset="0"/>
              </a:rPr>
              <a:t>Gözlem</a:t>
            </a:r>
            <a:r>
              <a:rPr lang="tr-TR" altLang="tr-TR" b="1" dirty="0">
                <a:latin typeface="Arial" panose="020B0604020202020204" pitchFamily="34" charset="0"/>
              </a:rPr>
              <a:t> </a:t>
            </a:r>
            <a:endParaRPr lang="tr-TR" altLang="tr-TR" b="1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tr-TR" altLang="tr-TR" dirty="0">
                <a:solidFill>
                  <a:srgbClr val="000000"/>
                </a:solidFill>
                <a:sym typeface="+mn-ea"/>
              </a:rPr>
              <a:t>   - İşe yönelik bilgi toplama</a:t>
            </a:r>
            <a:endParaRPr lang="tr-TR" altLang="tr-TR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tr-TR" altLang="tr-TR" dirty="0">
                <a:solidFill>
                  <a:srgbClr val="000000"/>
                </a:solidFill>
                <a:sym typeface="+mn-ea"/>
              </a:rPr>
              <a:t>   - İşi yerinde izleme   </a:t>
            </a:r>
            <a:endParaRPr lang="tr-TR" altLang="tr-TR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tr-TR" altLang="tr-TR" dirty="0">
                <a:solidFill>
                  <a:srgbClr val="000000"/>
                </a:solidFill>
                <a:sym typeface="+mn-ea"/>
              </a:rPr>
              <a:t>   - Saha analizleri yapma</a:t>
            </a:r>
            <a:endParaRPr lang="tr-TR" altLang="tr-TR" dirty="0">
              <a:latin typeface="Arial" panose="020B0604020202020204" pitchFamily="34" charset="0"/>
            </a:endParaRPr>
          </a:p>
        </p:txBody>
      </p:sp>
      <p:sp>
        <p:nvSpPr>
          <p:cNvPr id="195596" name="Text Box 12"/>
          <p:cNvSpPr txBox="1"/>
          <p:nvPr/>
        </p:nvSpPr>
        <p:spPr>
          <a:xfrm>
            <a:off x="3996055" y="3274695"/>
            <a:ext cx="4876800" cy="16300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Char char="•"/>
            </a:pPr>
            <a:r>
              <a:rPr lang="tr-TR" altLang="tr-TR" sz="2800" b="1" dirty="0">
                <a:latin typeface="Arial" panose="020B0604020202020204" pitchFamily="34" charset="0"/>
              </a:rPr>
              <a:t> Anket </a:t>
            </a:r>
            <a:endParaRPr lang="tr-TR" altLang="tr-TR" sz="2800" b="1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tr-TR" altLang="tr-TR" dirty="0">
                <a:solidFill>
                  <a:srgbClr val="000000"/>
                </a:solidFill>
                <a:sym typeface="+mn-ea"/>
              </a:rPr>
              <a:t>   - Soru ve soru formu hazırlama  </a:t>
            </a:r>
            <a:endParaRPr lang="tr-TR" altLang="tr-TR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tr-TR" altLang="tr-TR" dirty="0">
                <a:solidFill>
                  <a:srgbClr val="000000"/>
                </a:solidFill>
                <a:sym typeface="+mn-ea"/>
              </a:rPr>
              <a:t>   - Formun doldurulması</a:t>
            </a:r>
            <a:endParaRPr lang="tr-TR" altLang="tr-TR" dirty="0">
              <a:solidFill>
                <a:srgbClr val="FF3300"/>
              </a:solidFill>
              <a:latin typeface="Arial" panose="020B0604020202020204" pitchFamily="34" charset="0"/>
            </a:endParaRPr>
          </a:p>
        </p:txBody>
      </p:sp>
      <p:sp>
        <p:nvSpPr>
          <p:cNvPr id="195597" name="Text Box 13"/>
          <p:cNvSpPr txBox="1"/>
          <p:nvPr/>
        </p:nvSpPr>
        <p:spPr>
          <a:xfrm>
            <a:off x="762000" y="5029200"/>
            <a:ext cx="4953000" cy="14452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Char char="•"/>
            </a:pPr>
            <a:r>
              <a:rPr lang="tr-TR" altLang="tr-TR" sz="2800" b="1" dirty="0">
                <a:solidFill>
                  <a:srgbClr val="FF3300"/>
                </a:solidFill>
                <a:latin typeface="Arial" panose="020B0604020202020204" pitchFamily="34" charset="0"/>
              </a:rPr>
              <a:t> Mülakat </a:t>
            </a:r>
            <a:endParaRPr lang="tr-TR" altLang="tr-TR" sz="2800" b="1" dirty="0">
              <a:solidFill>
                <a:srgbClr val="FF33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tr-TR" altLang="tr-TR" dirty="0">
                <a:solidFill>
                  <a:srgbClr val="000000"/>
                </a:solidFill>
                <a:sym typeface="+mn-ea"/>
              </a:rPr>
              <a:t>İş Analizi formu ile yüz yüze görüşme yöntemi  uygulama</a:t>
            </a:r>
            <a:endParaRPr lang="tr-TR" altLang="tr-TR" dirty="0">
              <a:solidFill>
                <a:srgbClr val="FF3300"/>
              </a:solidFill>
              <a:latin typeface="Arial" panose="020B0604020202020204" pitchFamily="34" charset="0"/>
            </a:endParaRPr>
          </a:p>
        </p:txBody>
      </p:sp>
      <p:pic>
        <p:nvPicPr>
          <p:cNvPr id="195599" name="Picture 15" descr="C:\5-Egitim gelistirme\clipart\EXAMINE.WMF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86600" y="1524000"/>
            <a:ext cx="1409700" cy="1676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5600" name="Picture 16" descr="C:\Documents and Settings\toshiba\Belgelerim\4-EGITIM\9-clipart\17-cesitli\onceki\APPTBOOK.WM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595" y="3573145"/>
            <a:ext cx="2057400" cy="13382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5601" name="Picture 17" descr="C:\Documents and Settings\toshiba\Belgelerim\4-EGITIM\9-clipart\2-isyasami\onceki-kadin\B_W_1483.WM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4025" y="5029200"/>
            <a:ext cx="1920875" cy="12969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5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5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55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55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56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56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55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55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56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56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55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55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587" grpId="0"/>
      <p:bldP spid="195596" grpId="0"/>
      <p:bldP spid="19559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10" name="Rectangle 2"/>
          <p:cNvSpPr/>
          <p:nvPr>
            <p:ph type="title" hasCustomPrompt="1"/>
          </p:nvPr>
        </p:nvSpPr>
        <p:spPr>
          <a:xfrm>
            <a:off x="2209800" y="457200"/>
            <a:ext cx="4800600" cy="533400"/>
          </a:xfrm>
          <a:solidFill>
            <a:srgbClr val="FFFFFF"/>
          </a:solidFill>
          <a:ln>
            <a:noFill/>
          </a:ln>
        </p:spPr>
        <p:txBody>
          <a:bodyPr/>
          <a:p>
            <a:pPr eaLnBrk="1" hangingPunct="1"/>
            <a:r>
              <a:rPr lang="tr-TR" altLang="tr-TR" sz="2800" b="1" dirty="0">
                <a:solidFill>
                  <a:schemeClr val="accent2"/>
                </a:solidFill>
                <a:latin typeface="Arial" panose="020B0604020202020204" pitchFamily="34" charset="0"/>
              </a:rPr>
              <a:t>İŞ</a:t>
            </a:r>
            <a:r>
              <a:rPr lang="tr-TR" altLang="tr-TR" sz="2800" b="1" dirty="0">
                <a:solidFill>
                  <a:schemeClr val="accent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ANAL</a:t>
            </a:r>
            <a:r>
              <a:rPr lang="tr-TR" altLang="tr-TR" sz="2800" b="1" dirty="0">
                <a:solidFill>
                  <a:schemeClr val="accent2"/>
                </a:solidFill>
                <a:latin typeface="Arial" panose="020B0604020202020204" pitchFamily="34" charset="0"/>
              </a:rPr>
              <a:t>İ</a:t>
            </a:r>
            <a:r>
              <a:rPr lang="tr-TR" altLang="tr-TR" sz="2800" b="1" dirty="0">
                <a:solidFill>
                  <a:schemeClr val="accent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Z YÖNTEMLER</a:t>
            </a:r>
            <a:r>
              <a:rPr lang="tr-TR" altLang="tr-TR" sz="2800" b="1" dirty="0">
                <a:solidFill>
                  <a:schemeClr val="accent2"/>
                </a:solidFill>
                <a:latin typeface="Arial" panose="020B0604020202020204" pitchFamily="34" charset="0"/>
              </a:rPr>
              <a:t>İ-2</a:t>
            </a:r>
            <a:r>
              <a:rPr lang="en-US" altLang="tr-TR" sz="2800" b="1" dirty="0">
                <a:solidFill>
                  <a:schemeClr val="accent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endParaRPr lang="en-US" altLang="tr-TR" sz="2800" b="1" dirty="0">
              <a:solidFill>
                <a:schemeClr val="accent2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279555" name="Text Box 3"/>
          <p:cNvSpPr txBox="1"/>
          <p:nvPr/>
        </p:nvSpPr>
        <p:spPr>
          <a:xfrm>
            <a:off x="685800" y="1295400"/>
            <a:ext cx="7772400" cy="16319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Char char="•"/>
            </a:pPr>
            <a:r>
              <a:rPr lang="tr-TR" altLang="tr-TR" b="1" dirty="0">
                <a:latin typeface="Arial" panose="020B0604020202020204" pitchFamily="34" charset="0"/>
              </a:rPr>
              <a:t> </a:t>
            </a:r>
            <a:r>
              <a:rPr lang="tr-TR" altLang="tr-TR" sz="2800" b="1" dirty="0">
                <a:latin typeface="Arial" panose="020B0604020202020204" pitchFamily="34" charset="0"/>
              </a:rPr>
              <a:t>Diğer yöntemler</a:t>
            </a:r>
            <a:r>
              <a:rPr lang="tr-TR" altLang="tr-TR" b="1" dirty="0">
                <a:latin typeface="Arial" panose="020B0604020202020204" pitchFamily="34" charset="0"/>
              </a:rPr>
              <a:t> </a:t>
            </a:r>
            <a:endParaRPr lang="tr-TR" altLang="tr-TR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tr-TR" altLang="tr-TR" dirty="0">
                <a:latin typeface="Arial" panose="020B0604020202020204" pitchFamily="34" charset="0"/>
              </a:rPr>
              <a:t>  - Günlük kayıtlar, </a:t>
            </a:r>
            <a:endParaRPr lang="tr-TR" altLang="tr-TR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tr-TR" altLang="tr-TR" dirty="0">
                <a:latin typeface="Arial" panose="020B0604020202020204" pitchFamily="34" charset="0"/>
              </a:rPr>
              <a:t>  - uzman bilgisine başvurma vb.</a:t>
            </a:r>
            <a:endParaRPr lang="tr-TR" altLang="tr-TR" dirty="0">
              <a:latin typeface="Arial" panose="020B0604020202020204" pitchFamily="34" charset="0"/>
            </a:endParaRPr>
          </a:p>
        </p:txBody>
      </p:sp>
      <p:sp>
        <p:nvSpPr>
          <p:cNvPr id="279556" name="Text Box 4"/>
          <p:cNvSpPr txBox="1"/>
          <p:nvPr/>
        </p:nvSpPr>
        <p:spPr>
          <a:xfrm>
            <a:off x="685800" y="4495800"/>
            <a:ext cx="1752600" cy="466725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 algn="ctr" eaLnBrk="1" hangingPunct="1">
              <a:spcBef>
                <a:spcPct val="50000"/>
              </a:spcBef>
            </a:pPr>
            <a:r>
              <a:rPr lang="tr-TR" altLang="tr-TR" dirty="0">
                <a:latin typeface="Arial" panose="020B0604020202020204" pitchFamily="34" charset="0"/>
              </a:rPr>
              <a:t>HAZIRLIK</a:t>
            </a:r>
            <a:endParaRPr lang="en-US" altLang="tr-TR" dirty="0">
              <a:latin typeface="Arial" panose="020B0604020202020204" pitchFamily="34" charset="0"/>
            </a:endParaRPr>
          </a:p>
        </p:txBody>
      </p:sp>
      <p:sp>
        <p:nvSpPr>
          <p:cNvPr id="279557" name="Text Box 5"/>
          <p:cNvSpPr txBox="1"/>
          <p:nvPr/>
        </p:nvSpPr>
        <p:spPr>
          <a:xfrm>
            <a:off x="2057400" y="5562600"/>
            <a:ext cx="1981200" cy="466725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 algn="ctr" eaLnBrk="1" hangingPunct="1">
              <a:spcBef>
                <a:spcPct val="50000"/>
              </a:spcBef>
            </a:pPr>
            <a:r>
              <a:rPr lang="tr-TR" altLang="tr-TR" dirty="0">
                <a:latin typeface="Arial" panose="020B0604020202020204" pitchFamily="34" charset="0"/>
              </a:rPr>
              <a:t>UYGULAMA</a:t>
            </a:r>
            <a:endParaRPr lang="en-US" altLang="tr-TR" dirty="0">
              <a:latin typeface="Arial" panose="020B0604020202020204" pitchFamily="34" charset="0"/>
            </a:endParaRPr>
          </a:p>
        </p:txBody>
      </p:sp>
      <p:sp>
        <p:nvSpPr>
          <p:cNvPr id="279558" name="Text Box 6"/>
          <p:cNvSpPr txBox="1"/>
          <p:nvPr/>
        </p:nvSpPr>
        <p:spPr>
          <a:xfrm>
            <a:off x="6400800" y="5562600"/>
            <a:ext cx="2286000" cy="466725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 algn="ctr" eaLnBrk="1" hangingPunct="1">
              <a:spcBef>
                <a:spcPct val="50000"/>
              </a:spcBef>
            </a:pPr>
            <a:r>
              <a:rPr lang="tr-TR" altLang="tr-TR" dirty="0">
                <a:latin typeface="Arial" panose="020B0604020202020204" pitchFamily="34" charset="0"/>
              </a:rPr>
              <a:t>RAPORLAMA</a:t>
            </a:r>
            <a:endParaRPr lang="en-US" altLang="tr-TR" dirty="0">
              <a:latin typeface="Arial" panose="020B0604020202020204" pitchFamily="34" charset="0"/>
            </a:endParaRPr>
          </a:p>
        </p:txBody>
      </p:sp>
      <p:sp>
        <p:nvSpPr>
          <p:cNvPr id="279559" name="Text Box 7"/>
          <p:cNvSpPr txBox="1"/>
          <p:nvPr/>
        </p:nvSpPr>
        <p:spPr>
          <a:xfrm>
            <a:off x="3962400" y="4419600"/>
            <a:ext cx="2895600" cy="466725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 algn="ctr" eaLnBrk="1" hangingPunct="1">
              <a:spcBef>
                <a:spcPct val="50000"/>
              </a:spcBef>
            </a:pPr>
            <a:r>
              <a:rPr lang="tr-TR" altLang="tr-TR" dirty="0">
                <a:latin typeface="Arial" panose="020B0604020202020204" pitchFamily="34" charset="0"/>
              </a:rPr>
              <a:t>DEĞERLENDİRME</a:t>
            </a:r>
            <a:endParaRPr lang="en-US" altLang="tr-TR" dirty="0">
              <a:latin typeface="Arial" panose="020B0604020202020204" pitchFamily="34" charset="0"/>
            </a:endParaRPr>
          </a:p>
        </p:txBody>
      </p:sp>
      <p:sp>
        <p:nvSpPr>
          <p:cNvPr id="279560" name="Line 8"/>
          <p:cNvSpPr/>
          <p:nvPr/>
        </p:nvSpPr>
        <p:spPr>
          <a:xfrm>
            <a:off x="1524000" y="4953000"/>
            <a:ext cx="914400" cy="53340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279561" name="Line 9"/>
          <p:cNvSpPr/>
          <p:nvPr/>
        </p:nvSpPr>
        <p:spPr>
          <a:xfrm flipV="1">
            <a:off x="3810000" y="4953000"/>
            <a:ext cx="838200" cy="53340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279562" name="Line 10"/>
          <p:cNvSpPr/>
          <p:nvPr/>
        </p:nvSpPr>
        <p:spPr>
          <a:xfrm>
            <a:off x="6096000" y="4953000"/>
            <a:ext cx="990600" cy="53340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pic>
        <p:nvPicPr>
          <p:cNvPr id="279564" name="Picture 12" descr="C:\Documents and Settings\toshiba\Belgelerim\4-EGITIM\9-clipart\2-isyasami\onceki-kadin\B_W_0018.WMF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97600" y="1600200"/>
            <a:ext cx="1397000" cy="167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79565" name="Text Box 13"/>
          <p:cNvSpPr txBox="1"/>
          <p:nvPr/>
        </p:nvSpPr>
        <p:spPr>
          <a:xfrm>
            <a:off x="2133600" y="3733800"/>
            <a:ext cx="4419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>
              <a:spcBef>
                <a:spcPct val="50000"/>
              </a:spcBef>
            </a:pPr>
            <a:r>
              <a:rPr lang="tr-TR" altLang="tr-TR" sz="2800" b="1" dirty="0">
                <a:solidFill>
                  <a:srgbClr val="FF0000"/>
                </a:solidFill>
                <a:latin typeface="Arial" panose="020B0604020202020204" pitchFamily="34" charset="0"/>
              </a:rPr>
              <a:t>İŞ ANALİZ AŞAMALARI</a:t>
            </a:r>
            <a:endParaRPr lang="tr-TR" altLang="tr-TR" sz="2800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9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9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9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9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95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95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9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9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95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95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79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9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795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795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79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79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79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79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79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79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9555" grpId="0"/>
      <p:bldP spid="279556" grpId="0" animBg="1"/>
      <p:bldP spid="279557" grpId="0" animBg="1"/>
      <p:bldP spid="279558" grpId="0" animBg="1"/>
      <p:bldP spid="279559" grpId="0" animBg="1"/>
      <p:bldP spid="27956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9458" name="Picture 8" descr="C:\Documents and Settings\toshiba\Desktop\site-bg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857250"/>
            <a:ext cx="9144000" cy="51641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1073150" y="509588"/>
            <a:ext cx="6997700" cy="457200"/>
          </a:xfrm>
          <a:prstGeom prst="rect">
            <a:avLst/>
          </a:prstGeom>
          <a:solidFill>
            <a:srgbClr val="FFFFFF"/>
          </a:solidFill>
        </p:spPr>
        <p:txBody>
          <a:bodyPr lIns="68580" tIns="34290" rIns="68580" bIns="34290"/>
          <a:p>
            <a:pPr algn="ctr" defTabSz="685800" eaLnBrk="1" hangingPunct="1">
              <a:buNone/>
            </a:pP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</a:rPr>
              <a:t>İŞ</a:t>
            </a: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ANAL</a:t>
            </a: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</a:rPr>
              <a:t>İ</a:t>
            </a: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Z</a:t>
            </a: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</a:rPr>
              <a:t>İ</a:t>
            </a: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NDE YAPILAN TEMEL HATALAR - 1</a:t>
            </a:r>
            <a:endParaRPr lang="en-US" altLang="tr-TR" b="1" dirty="0">
              <a:solidFill>
                <a:srgbClr val="3333CC"/>
              </a:solidFill>
              <a:latin typeface="Arial" panose="020B0604020202020204" pitchFamily="34" charset="0"/>
            </a:endParaRPr>
          </a:p>
        </p:txBody>
      </p:sp>
      <p:sp>
        <p:nvSpPr>
          <p:cNvPr id="23" name="Text Box 3"/>
          <p:cNvSpPr txBox="1"/>
          <p:nvPr/>
        </p:nvSpPr>
        <p:spPr>
          <a:xfrm>
            <a:off x="481330" y="1268413"/>
            <a:ext cx="5543550" cy="11988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Char char="•"/>
            </a:pPr>
            <a:r>
              <a:rPr lang="tr-TR" altLang="tr-TR" b="1" dirty="0">
                <a:latin typeface="Arial" panose="020B0604020202020204" pitchFamily="34" charset="0"/>
              </a:rPr>
              <a:t> </a:t>
            </a:r>
            <a:r>
              <a:rPr lang="tr-TR" altLang="tr-TR" dirty="0">
                <a:latin typeface="Arial" panose="020B0604020202020204" pitchFamily="34" charset="0"/>
              </a:rPr>
              <a:t>Amaç (iş tanımları, iş dizaynı, norm kadro ? ) ve kapsam ( mavi yaka , beyaz yaka, yönetici ? ) </a:t>
            </a:r>
            <a:r>
              <a:rPr lang="tr-TR" altLang="tr-TR" dirty="0">
                <a:sym typeface="+mn-ea"/>
              </a:rPr>
              <a:t>belirsizliği</a:t>
            </a:r>
            <a:r>
              <a:rPr lang="tr-TR" altLang="tr-TR" b="1" dirty="0">
                <a:sym typeface="+mn-ea"/>
              </a:rPr>
              <a:t> </a:t>
            </a:r>
            <a:endParaRPr lang="tr-TR" altLang="tr-TR" b="1" dirty="0">
              <a:latin typeface="Arial" panose="020B0604020202020204" pitchFamily="34" charset="0"/>
            </a:endParaRPr>
          </a:p>
        </p:txBody>
      </p:sp>
      <p:sp>
        <p:nvSpPr>
          <p:cNvPr id="24" name="Text Box 4"/>
          <p:cNvSpPr txBox="1"/>
          <p:nvPr/>
        </p:nvSpPr>
        <p:spPr>
          <a:xfrm>
            <a:off x="467360" y="2560955"/>
            <a:ext cx="538988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eaLnBrk="1" hangingPunct="1">
              <a:spcBef>
                <a:spcPct val="50000"/>
              </a:spcBef>
              <a:buChar char="•"/>
            </a:pPr>
            <a:r>
              <a:rPr lang="tr-TR" altLang="tr-TR" dirty="0">
                <a:latin typeface="Arial" panose="020B0604020202020204" pitchFamily="34" charset="0"/>
              </a:rPr>
              <a:t> </a:t>
            </a:r>
            <a:r>
              <a:rPr lang="en-US" altLang="tr-TR" dirty="0">
                <a:latin typeface="Arial" panose="020B0604020202020204" pitchFamily="34" charset="0"/>
              </a:rPr>
              <a:t>Y</a:t>
            </a:r>
            <a:r>
              <a:rPr lang="en-US" altLang="en-US" dirty="0">
                <a:latin typeface="Arial" panose="020B0604020202020204" pitchFamily="34" charset="0"/>
              </a:rPr>
              <a:t>ö</a:t>
            </a:r>
            <a:r>
              <a:rPr lang="en-US" altLang="tr-TR" dirty="0">
                <a:latin typeface="Arial" panose="020B0604020202020204" pitchFamily="34" charset="0"/>
              </a:rPr>
              <a:t>neticilere / </a:t>
            </a:r>
            <a:r>
              <a:rPr lang="en-US" altLang="en-US" dirty="0">
                <a:latin typeface="Arial" panose="020B0604020202020204" pitchFamily="34" charset="0"/>
              </a:rPr>
              <a:t>ç</a:t>
            </a:r>
            <a:r>
              <a:rPr lang="en-US" altLang="tr-TR" dirty="0">
                <a:latin typeface="Arial" panose="020B0604020202020204" pitchFamily="34" charset="0"/>
              </a:rPr>
              <a:t>al</a:t>
            </a:r>
            <a:r>
              <a:rPr lang="en-US" altLang="en-US" dirty="0">
                <a:latin typeface="Arial" panose="020B0604020202020204" pitchFamily="34" charset="0"/>
              </a:rPr>
              <a:t>ış</a:t>
            </a:r>
            <a:r>
              <a:rPr lang="en-US" altLang="tr-TR" dirty="0">
                <a:latin typeface="Arial" panose="020B0604020202020204" pitchFamily="34" charset="0"/>
              </a:rPr>
              <a:t>anlara proje bilgilerinin / amac</a:t>
            </a:r>
            <a:r>
              <a:rPr lang="en-US" altLang="en-US" dirty="0">
                <a:latin typeface="Arial" panose="020B0604020202020204" pitchFamily="34" charset="0"/>
              </a:rPr>
              <a:t>ı</a:t>
            </a:r>
            <a:r>
              <a:rPr lang="en-US" altLang="tr-TR" dirty="0">
                <a:latin typeface="Arial" panose="020B0604020202020204" pitchFamily="34" charset="0"/>
              </a:rPr>
              <a:t>n aktar</a:t>
            </a:r>
            <a:r>
              <a:rPr lang="en-US" altLang="en-US" dirty="0">
                <a:latin typeface="Arial" panose="020B0604020202020204" pitchFamily="34" charset="0"/>
              </a:rPr>
              <a:t>ı</a:t>
            </a:r>
            <a:r>
              <a:rPr lang="en-US" altLang="tr-TR" dirty="0">
                <a:latin typeface="Arial" panose="020B0604020202020204" pitchFamily="34" charset="0"/>
              </a:rPr>
              <a:t>lamamas</a:t>
            </a:r>
            <a:r>
              <a:rPr lang="en-US" altLang="en-US" dirty="0">
                <a:latin typeface="Arial" panose="020B0604020202020204" pitchFamily="34" charset="0"/>
              </a:rPr>
              <a:t>ı</a:t>
            </a:r>
            <a:r>
              <a:rPr lang="en-US" altLang="tr-TR" dirty="0">
                <a:latin typeface="Arial" panose="020B0604020202020204" pitchFamily="34" charset="0"/>
              </a:rPr>
              <a:t>, </a:t>
            </a:r>
            <a:endParaRPr lang="en-US" altLang="tr-TR" dirty="0">
              <a:latin typeface="Arial" panose="020B0604020202020204" pitchFamily="34" charset="0"/>
            </a:endParaRPr>
          </a:p>
        </p:txBody>
      </p:sp>
      <p:sp>
        <p:nvSpPr>
          <p:cNvPr id="25" name="Text Box 5"/>
          <p:cNvSpPr txBox="1"/>
          <p:nvPr/>
        </p:nvSpPr>
        <p:spPr>
          <a:xfrm>
            <a:off x="481013" y="3484563"/>
            <a:ext cx="4954587" cy="8299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Char char="•"/>
            </a:pPr>
            <a:r>
              <a:rPr lang="tr-TR" altLang="tr-TR" dirty="0">
                <a:latin typeface="Arial" panose="020B0604020202020204" pitchFamily="34" charset="0"/>
              </a:rPr>
              <a:t> </a:t>
            </a:r>
            <a:r>
              <a:rPr lang="en-US" altLang="tr-TR" dirty="0">
                <a:latin typeface="Arial" panose="020B0604020202020204" pitchFamily="34" charset="0"/>
              </a:rPr>
              <a:t>Proje faaliyet plan</a:t>
            </a:r>
            <a:r>
              <a:rPr lang="en-US" altLang="en-US" dirty="0">
                <a:latin typeface="Arial" panose="020B0604020202020204" pitchFamily="34" charset="0"/>
              </a:rPr>
              <a:t>ı</a:t>
            </a:r>
            <a:r>
              <a:rPr lang="en-US" altLang="tr-TR" dirty="0">
                <a:latin typeface="Arial" panose="020B0604020202020204" pitchFamily="34" charset="0"/>
              </a:rPr>
              <a:t>nda yap</a:t>
            </a:r>
            <a:r>
              <a:rPr lang="en-US" altLang="en-US" dirty="0">
                <a:latin typeface="Arial" panose="020B0604020202020204" pitchFamily="34" charset="0"/>
              </a:rPr>
              <a:t>ı</a:t>
            </a:r>
            <a:r>
              <a:rPr lang="en-US" altLang="tr-TR" dirty="0">
                <a:latin typeface="Arial" panose="020B0604020202020204" pitchFamily="34" charset="0"/>
              </a:rPr>
              <a:t>labilecek yanl</a:t>
            </a:r>
            <a:r>
              <a:rPr lang="en-US" altLang="en-US" dirty="0">
                <a:latin typeface="Arial" panose="020B0604020202020204" pitchFamily="34" charset="0"/>
              </a:rPr>
              <a:t>ış</a:t>
            </a:r>
            <a:r>
              <a:rPr lang="en-US" altLang="tr-TR" dirty="0">
                <a:latin typeface="Arial" panose="020B0604020202020204" pitchFamily="34" charset="0"/>
              </a:rPr>
              <a:t>l</a:t>
            </a:r>
            <a:r>
              <a:rPr lang="en-US" altLang="en-US" dirty="0">
                <a:latin typeface="Arial" panose="020B0604020202020204" pitchFamily="34" charset="0"/>
              </a:rPr>
              <a:t>ı</a:t>
            </a:r>
            <a:r>
              <a:rPr lang="en-US" altLang="tr-TR" dirty="0">
                <a:latin typeface="Arial" panose="020B0604020202020204" pitchFamily="34" charset="0"/>
              </a:rPr>
              <a:t>klar</a:t>
            </a:r>
            <a:endParaRPr lang="en-US" altLang="tr-TR" dirty="0">
              <a:latin typeface="Arial" panose="020B0604020202020204" pitchFamily="34" charset="0"/>
            </a:endParaRPr>
          </a:p>
        </p:txBody>
      </p:sp>
      <p:sp>
        <p:nvSpPr>
          <p:cNvPr id="26" name="Text Box 6"/>
          <p:cNvSpPr txBox="1"/>
          <p:nvPr/>
        </p:nvSpPr>
        <p:spPr>
          <a:xfrm>
            <a:off x="481330" y="4364990"/>
            <a:ext cx="60579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Char char="•"/>
            </a:pPr>
            <a:r>
              <a:rPr lang="tr-TR" altLang="tr-TR" dirty="0">
                <a:latin typeface="Arial" panose="020B0604020202020204" pitchFamily="34" charset="0"/>
              </a:rPr>
              <a:t> </a:t>
            </a:r>
            <a:r>
              <a:rPr lang="en-US" altLang="tr-TR" dirty="0">
                <a:latin typeface="Arial" panose="020B0604020202020204" pitchFamily="34" charset="0"/>
              </a:rPr>
              <a:t>Yanl</a:t>
            </a:r>
            <a:r>
              <a:rPr lang="en-US" altLang="en-US" dirty="0">
                <a:latin typeface="Arial" panose="020B0604020202020204" pitchFamily="34" charset="0"/>
              </a:rPr>
              <a:t>ış</a:t>
            </a:r>
            <a:r>
              <a:rPr lang="en-US" altLang="tr-TR" dirty="0">
                <a:latin typeface="Arial" panose="020B0604020202020204" pitchFamily="34" charset="0"/>
              </a:rPr>
              <a:t> y</a:t>
            </a:r>
            <a:r>
              <a:rPr lang="en-US" altLang="en-US" dirty="0">
                <a:latin typeface="Arial" panose="020B0604020202020204" pitchFamily="34" charset="0"/>
              </a:rPr>
              <a:t>ö</a:t>
            </a:r>
            <a:r>
              <a:rPr lang="en-US" altLang="tr-TR" dirty="0">
                <a:latin typeface="Arial" panose="020B0604020202020204" pitchFamily="34" charset="0"/>
              </a:rPr>
              <a:t>ntem /anket formu</a:t>
            </a:r>
            <a:endParaRPr lang="en-US" altLang="tr-TR" dirty="0">
              <a:latin typeface="Arial" panose="020B0604020202020204" pitchFamily="34" charset="0"/>
            </a:endParaRPr>
          </a:p>
        </p:txBody>
      </p:sp>
      <p:pic>
        <p:nvPicPr>
          <p:cNvPr id="19464" name="Resim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325" y="1873250"/>
            <a:ext cx="2965450" cy="27606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7" name="Text Box 5"/>
          <p:cNvSpPr txBox="1"/>
          <p:nvPr/>
        </p:nvSpPr>
        <p:spPr>
          <a:xfrm>
            <a:off x="481013" y="4984433"/>
            <a:ext cx="7953375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Char char="•"/>
            </a:pPr>
            <a:r>
              <a:rPr lang="tr-TR" altLang="en-US" dirty="0">
                <a:latin typeface="Arial" panose="020B0604020202020204" pitchFamily="34" charset="0"/>
              </a:rPr>
              <a:t> </a:t>
            </a:r>
            <a:r>
              <a:rPr lang="en-US" altLang="tr-TR" dirty="0">
                <a:latin typeface="Arial" panose="020B0604020202020204" pitchFamily="34" charset="0"/>
              </a:rPr>
              <a:t>Yetersiz haz</a:t>
            </a:r>
            <a:r>
              <a:rPr lang="en-US" altLang="en-US" dirty="0">
                <a:latin typeface="Arial" panose="020B0604020202020204" pitchFamily="34" charset="0"/>
              </a:rPr>
              <a:t>ı</a:t>
            </a:r>
            <a:r>
              <a:rPr lang="en-US" altLang="tr-TR" dirty="0">
                <a:latin typeface="Arial" panose="020B0604020202020204" pitchFamily="34" charset="0"/>
              </a:rPr>
              <a:t>rl</a:t>
            </a:r>
            <a:r>
              <a:rPr lang="en-US" altLang="en-US" dirty="0">
                <a:latin typeface="Arial" panose="020B0604020202020204" pitchFamily="34" charset="0"/>
              </a:rPr>
              <a:t>ı</a:t>
            </a:r>
            <a:r>
              <a:rPr lang="en-US" altLang="tr-TR" dirty="0">
                <a:latin typeface="Arial" panose="020B0604020202020204" pitchFamily="34" charset="0"/>
              </a:rPr>
              <a:t>k, analiz plan</a:t>
            </a:r>
            <a:r>
              <a:rPr lang="en-US" altLang="en-US" dirty="0">
                <a:latin typeface="Arial" panose="020B0604020202020204" pitchFamily="34" charset="0"/>
              </a:rPr>
              <a:t>ı</a:t>
            </a:r>
            <a:r>
              <a:rPr lang="en-US" altLang="tr-TR" dirty="0">
                <a:latin typeface="Arial" panose="020B0604020202020204" pitchFamily="34" charset="0"/>
              </a:rPr>
              <a:t> eksiklikleri</a:t>
            </a:r>
            <a:endParaRPr lang="tr-TR" altLang="tr-TR" dirty="0">
              <a:latin typeface="Arial" panose="020B0604020202020204" pitchFamily="34" charset="0"/>
            </a:endParaRPr>
          </a:p>
        </p:txBody>
      </p:sp>
      <p:sp>
        <p:nvSpPr>
          <p:cNvPr id="2" name="Text Box 5"/>
          <p:cNvSpPr txBox="1"/>
          <p:nvPr/>
        </p:nvSpPr>
        <p:spPr>
          <a:xfrm>
            <a:off x="539433" y="5569268"/>
            <a:ext cx="7953375" cy="8299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Char char="•"/>
            </a:pPr>
            <a:r>
              <a:rPr lang="tr-TR" altLang="tr-TR" dirty="0">
                <a:latin typeface="Arial" panose="020B0604020202020204" pitchFamily="34" charset="0"/>
              </a:rPr>
              <a:t> </a:t>
            </a:r>
            <a:r>
              <a:rPr lang="en-US" altLang="tr-TR" dirty="0">
                <a:latin typeface="Arial" panose="020B0604020202020204" pitchFamily="34" charset="0"/>
              </a:rPr>
              <a:t>Ortak klas</a:t>
            </a:r>
            <a:r>
              <a:rPr lang="en-US" altLang="en-US" dirty="0">
                <a:latin typeface="Arial" panose="020B0604020202020204" pitchFamily="34" charset="0"/>
              </a:rPr>
              <a:t>ö</a:t>
            </a:r>
            <a:r>
              <a:rPr lang="en-US" altLang="tr-TR" dirty="0">
                <a:latin typeface="Arial" panose="020B0604020202020204" pitchFamily="34" charset="0"/>
              </a:rPr>
              <a:t>rlerin a</a:t>
            </a:r>
            <a:r>
              <a:rPr lang="en-US" altLang="en-US" dirty="0">
                <a:latin typeface="Arial" panose="020B0604020202020204" pitchFamily="34" charset="0"/>
              </a:rPr>
              <a:t>çı</a:t>
            </a:r>
            <a:r>
              <a:rPr lang="en-US" altLang="tr-TR" dirty="0">
                <a:latin typeface="Arial" panose="020B0604020202020204" pitchFamily="34" charset="0"/>
              </a:rPr>
              <a:t>lmas</a:t>
            </a:r>
            <a:r>
              <a:rPr lang="en-US" altLang="en-US" dirty="0">
                <a:latin typeface="Arial" panose="020B0604020202020204" pitchFamily="34" charset="0"/>
              </a:rPr>
              <a:t>ı</a:t>
            </a:r>
            <a:r>
              <a:rPr lang="en-US" altLang="tr-TR" dirty="0">
                <a:latin typeface="Arial" panose="020B0604020202020204" pitchFamily="34" charset="0"/>
              </a:rPr>
              <a:t>nda ve i</a:t>
            </a:r>
            <a:r>
              <a:rPr lang="en-US" altLang="en-US" dirty="0">
                <a:latin typeface="Arial" panose="020B0604020202020204" pitchFamily="34" charset="0"/>
              </a:rPr>
              <a:t>ş</a:t>
            </a:r>
            <a:r>
              <a:rPr lang="en-US" altLang="tr-TR" dirty="0">
                <a:latin typeface="Arial" panose="020B0604020202020204" pitchFamily="34" charset="0"/>
              </a:rPr>
              <a:t>letilmesinde kar</a:t>
            </a:r>
            <a:r>
              <a:rPr lang="en-US" altLang="en-US" dirty="0">
                <a:latin typeface="Arial" panose="020B0604020202020204" pitchFamily="34" charset="0"/>
              </a:rPr>
              <a:t>şı</a:t>
            </a:r>
            <a:r>
              <a:rPr lang="en-US" altLang="tr-TR" dirty="0">
                <a:latin typeface="Arial" panose="020B0604020202020204" pitchFamily="34" charset="0"/>
              </a:rPr>
              <a:t>la</a:t>
            </a:r>
            <a:r>
              <a:rPr lang="en-US" altLang="en-US" dirty="0">
                <a:latin typeface="Arial" panose="020B0604020202020204" pitchFamily="34" charset="0"/>
              </a:rPr>
              <a:t>şı</a:t>
            </a:r>
            <a:r>
              <a:rPr lang="en-US" altLang="tr-TR" dirty="0">
                <a:latin typeface="Arial" panose="020B0604020202020204" pitchFamily="34" charset="0"/>
              </a:rPr>
              <a:t>lan sorunlar</a:t>
            </a:r>
            <a:r>
              <a:rPr lang="tr-TR" altLang="tr-TR" dirty="0">
                <a:latin typeface="Arial" panose="020B0604020202020204" pitchFamily="34" charset="0"/>
              </a:rPr>
              <a:t> </a:t>
            </a:r>
            <a:endParaRPr lang="tr-TR" altLang="tr-TR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27" grpId="0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0482" name="Picture 8" descr="C:\Documents and Settings\toshiba\Desktop\site-bg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765810"/>
            <a:ext cx="9144000" cy="51641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1073150" y="615950"/>
            <a:ext cx="6997700" cy="457200"/>
          </a:xfrm>
          <a:prstGeom prst="rect">
            <a:avLst/>
          </a:prstGeom>
          <a:solidFill>
            <a:srgbClr val="FFFFFF"/>
          </a:solidFill>
        </p:spPr>
        <p:txBody>
          <a:bodyPr lIns="68580" tIns="34290" rIns="68580" bIns="34290"/>
          <a:p>
            <a:pPr algn="ctr" defTabSz="685800" eaLnBrk="1" hangingPunct="1">
              <a:buNone/>
            </a:pP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</a:rPr>
              <a:t>İŞ</a:t>
            </a: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ANAL</a:t>
            </a: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</a:rPr>
              <a:t>İ</a:t>
            </a: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Z</a:t>
            </a: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</a:rPr>
              <a:t>İ</a:t>
            </a: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NDE YAPILAN TEMEL HATALAR - 2</a:t>
            </a:r>
            <a:endParaRPr lang="en-US" altLang="tr-TR" b="1" dirty="0">
              <a:solidFill>
                <a:srgbClr val="3333CC"/>
              </a:solidFill>
              <a:latin typeface="Arial" panose="020B0604020202020204" pitchFamily="34" charset="0"/>
            </a:endParaRPr>
          </a:p>
        </p:txBody>
      </p:sp>
      <p:sp>
        <p:nvSpPr>
          <p:cNvPr id="14" name="Text Box 4"/>
          <p:cNvSpPr txBox="1"/>
          <p:nvPr/>
        </p:nvSpPr>
        <p:spPr>
          <a:xfrm>
            <a:off x="611505" y="2060258"/>
            <a:ext cx="4241800" cy="8299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Char char="•"/>
            </a:pPr>
            <a:r>
              <a:rPr lang="tr-TR" altLang="en-US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tr-TR" dirty="0">
                <a:solidFill>
                  <a:schemeClr val="tx1"/>
                </a:solidFill>
                <a:latin typeface="Arial" panose="020B0604020202020204" pitchFamily="34" charset="0"/>
              </a:rPr>
              <a:t>Analistlerin (g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</a:rPr>
              <a:t>ö</a:t>
            </a:r>
            <a:r>
              <a:rPr lang="en-US" altLang="tr-TR" dirty="0">
                <a:solidFill>
                  <a:schemeClr val="tx1"/>
                </a:solidFill>
                <a:latin typeface="Arial" panose="020B0604020202020204" pitchFamily="34" charset="0"/>
              </a:rPr>
              <a:t>r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</a:rPr>
              <a:t>ü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</a:rPr>
              <a:t>ş</a:t>
            </a:r>
            <a:r>
              <a:rPr lang="en-US" altLang="tr-TR" dirty="0">
                <a:solidFill>
                  <a:schemeClr val="tx1"/>
                </a:solidFill>
                <a:latin typeface="Arial" panose="020B0604020202020204" pitchFamily="34" charset="0"/>
              </a:rPr>
              <a:t>mecilerin) yetersiz e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</a:rPr>
              <a:t>ğ</a:t>
            </a:r>
            <a:r>
              <a:rPr lang="en-US" altLang="tr-TR" dirty="0">
                <a:solidFill>
                  <a:schemeClr val="tx1"/>
                </a:solidFill>
                <a:latin typeface="Arial" panose="020B0604020202020204" pitchFamily="34" charset="0"/>
              </a:rPr>
              <a:t>itimi / bilgisi</a:t>
            </a:r>
            <a:endParaRPr lang="en-US" altLang="tr-TR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6" name="Text Box 6"/>
          <p:cNvSpPr txBox="1"/>
          <p:nvPr/>
        </p:nvSpPr>
        <p:spPr>
          <a:xfrm>
            <a:off x="4644390" y="5229225"/>
            <a:ext cx="424116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eaLnBrk="1" hangingPunct="1">
              <a:spcBef>
                <a:spcPct val="50000"/>
              </a:spcBef>
              <a:buChar char="•"/>
            </a:pPr>
            <a:r>
              <a:rPr lang="tr-TR" altLang="tr-TR" dirty="0">
                <a:latin typeface="Arial" panose="020B0604020202020204" pitchFamily="34" charset="0"/>
              </a:rPr>
              <a:t> Sonuçların kullanılmaması / yanlış kullanımı</a:t>
            </a:r>
            <a:endParaRPr lang="tr-TR" altLang="tr-TR" dirty="0">
              <a:latin typeface="Arial" panose="020B0604020202020204" pitchFamily="34" charset="0"/>
            </a:endParaRPr>
          </a:p>
        </p:txBody>
      </p:sp>
      <p:grpSp>
        <p:nvGrpSpPr>
          <p:cNvPr id="21" name="Grup 20"/>
          <p:cNvGrpSpPr/>
          <p:nvPr/>
        </p:nvGrpSpPr>
        <p:grpSpPr>
          <a:xfrm>
            <a:off x="899795" y="3591243"/>
            <a:ext cx="7986395" cy="2123440"/>
            <a:chOff x="1199730" y="3444034"/>
            <a:chExt cx="10648151" cy="2831813"/>
          </a:xfrm>
        </p:grpSpPr>
        <p:sp>
          <p:nvSpPr>
            <p:cNvPr id="20490" name="Text Box 3"/>
            <p:cNvSpPr txBox="1"/>
            <p:nvPr/>
          </p:nvSpPr>
          <p:spPr>
            <a:xfrm>
              <a:off x="6192516" y="3444034"/>
              <a:ext cx="5655365" cy="110681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eaLnBrk="1" hangingPunct="1">
                <a:spcBef>
                  <a:spcPct val="50000"/>
                </a:spcBef>
                <a:buChar char="•"/>
              </a:pPr>
              <a:r>
                <a:rPr lang="tr-TR" altLang="tr-TR" dirty="0">
                  <a:latin typeface="Arial" panose="020B0604020202020204" pitchFamily="34" charset="0"/>
                </a:rPr>
                <a:t> </a:t>
              </a:r>
              <a:r>
                <a:rPr lang="en-US" altLang="tr-TR" dirty="0">
                  <a:latin typeface="Arial" panose="020B0604020202020204" pitchFamily="34" charset="0"/>
                </a:rPr>
                <a:t>Yetersiz destek, </a:t>
              </a:r>
              <a:r>
                <a:rPr lang="en-US" altLang="en-US" dirty="0">
                  <a:latin typeface="Arial" panose="020B0604020202020204" pitchFamily="34" charset="0"/>
                </a:rPr>
                <a:t>ç</a:t>
              </a:r>
              <a:r>
                <a:rPr lang="en-US" altLang="tr-TR" dirty="0">
                  <a:latin typeface="Arial" panose="020B0604020202020204" pitchFamily="34" charset="0"/>
                </a:rPr>
                <a:t>at</a:t>
              </a:r>
              <a:r>
                <a:rPr lang="en-US" altLang="en-US" dirty="0">
                  <a:latin typeface="Arial" panose="020B0604020202020204" pitchFamily="34" charset="0"/>
                </a:rPr>
                <a:t>ış</a:t>
              </a:r>
              <a:r>
                <a:rPr lang="en-US" altLang="tr-TR" dirty="0">
                  <a:latin typeface="Arial" panose="020B0604020202020204" pitchFamily="34" charset="0"/>
                </a:rPr>
                <a:t>ma olas</a:t>
              </a:r>
              <a:r>
                <a:rPr lang="en-US" altLang="en-US" dirty="0">
                  <a:latin typeface="Arial" panose="020B0604020202020204" pitchFamily="34" charset="0"/>
                </a:rPr>
                <a:t>ı</a:t>
              </a:r>
              <a:r>
                <a:rPr lang="en-US" altLang="tr-TR" dirty="0">
                  <a:latin typeface="Arial" panose="020B0604020202020204" pitchFamily="34" charset="0"/>
                </a:rPr>
                <a:t>l</a:t>
              </a:r>
              <a:r>
                <a:rPr lang="en-US" altLang="en-US" dirty="0">
                  <a:latin typeface="Arial" panose="020B0604020202020204" pitchFamily="34" charset="0"/>
                </a:rPr>
                <a:t>ı</a:t>
              </a:r>
              <a:r>
                <a:rPr lang="en-US" altLang="tr-TR" dirty="0">
                  <a:latin typeface="Arial" panose="020B0604020202020204" pitchFamily="34" charset="0"/>
                </a:rPr>
                <a:t>klar</a:t>
              </a:r>
              <a:r>
                <a:rPr lang="en-US" altLang="en-US" dirty="0">
                  <a:latin typeface="Arial" panose="020B0604020202020204" pitchFamily="34" charset="0"/>
                </a:rPr>
                <a:t>ı</a:t>
              </a:r>
              <a:endParaRPr lang="en-US" altLang="en-US" dirty="0">
                <a:latin typeface="Arial" panose="020B0604020202020204" pitchFamily="34" charset="0"/>
              </a:endParaRPr>
            </a:p>
          </p:txBody>
        </p:sp>
        <p:pic>
          <p:nvPicPr>
            <p:cNvPr id="20491" name="Resim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99730" y="3732804"/>
              <a:ext cx="3791240" cy="2543043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20" name="Grup 19"/>
          <p:cNvGrpSpPr/>
          <p:nvPr/>
        </p:nvGrpSpPr>
        <p:grpSpPr>
          <a:xfrm>
            <a:off x="681990" y="1196871"/>
            <a:ext cx="7382510" cy="1967017"/>
            <a:chOff x="842503" y="1096527"/>
            <a:chExt cx="9842899" cy="2622947"/>
          </a:xfrm>
        </p:grpSpPr>
        <p:sp>
          <p:nvSpPr>
            <p:cNvPr id="20488" name="Text Box 5"/>
            <p:cNvSpPr txBox="1"/>
            <p:nvPr/>
          </p:nvSpPr>
          <p:spPr>
            <a:xfrm>
              <a:off x="842503" y="1096527"/>
              <a:ext cx="5337314" cy="110670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eaLnBrk="1" hangingPunct="1">
                <a:spcBef>
                  <a:spcPct val="50000"/>
                </a:spcBef>
                <a:buChar char="•"/>
              </a:pPr>
              <a:r>
                <a:rPr lang="tr-TR" altLang="tr-TR" dirty="0">
                  <a:latin typeface="Arial" panose="020B0604020202020204" pitchFamily="34" charset="0"/>
                </a:rPr>
                <a:t> </a:t>
              </a:r>
              <a:r>
                <a:rPr lang="en-US" altLang="tr-TR" dirty="0">
                  <a:latin typeface="Arial" panose="020B0604020202020204" pitchFamily="34" charset="0"/>
                </a:rPr>
                <a:t>Proje ekiplerinin do</a:t>
              </a:r>
              <a:r>
                <a:rPr lang="en-US" altLang="en-US" dirty="0">
                  <a:latin typeface="Arial" panose="020B0604020202020204" pitchFamily="34" charset="0"/>
                </a:rPr>
                <a:t>ğ</a:t>
              </a:r>
              <a:r>
                <a:rPr lang="en-US" altLang="tr-TR" dirty="0">
                  <a:latin typeface="Arial" panose="020B0604020202020204" pitchFamily="34" charset="0"/>
                </a:rPr>
                <a:t>ru olu</a:t>
              </a:r>
              <a:r>
                <a:rPr lang="en-US" altLang="en-US" dirty="0">
                  <a:latin typeface="Arial" panose="020B0604020202020204" pitchFamily="34" charset="0"/>
                </a:rPr>
                <a:t>ş</a:t>
              </a:r>
              <a:r>
                <a:rPr lang="en-US" altLang="tr-TR" dirty="0">
                  <a:latin typeface="Arial" panose="020B0604020202020204" pitchFamily="34" charset="0"/>
                </a:rPr>
                <a:t>turulmamas</a:t>
              </a:r>
              <a:r>
                <a:rPr lang="en-US" altLang="en-US" dirty="0">
                  <a:latin typeface="Arial" panose="020B0604020202020204" pitchFamily="34" charset="0"/>
                </a:rPr>
                <a:t>ı</a:t>
              </a:r>
              <a:endParaRPr lang="en-US" altLang="en-US" dirty="0">
                <a:latin typeface="Arial" panose="020B0604020202020204" pitchFamily="34" charset="0"/>
              </a:endParaRPr>
            </a:p>
          </p:txBody>
        </p:sp>
        <p:pic>
          <p:nvPicPr>
            <p:cNvPr id="20489" name="Resim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23822" y="1500989"/>
              <a:ext cx="3961580" cy="221848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Text Box 4"/>
          <p:cNvSpPr txBox="1"/>
          <p:nvPr/>
        </p:nvSpPr>
        <p:spPr>
          <a:xfrm>
            <a:off x="611505" y="2852738"/>
            <a:ext cx="4241800" cy="831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Char char="•"/>
            </a:pPr>
            <a:r>
              <a:rPr lang="tr-TR" altLang="tr-TR" dirty="0">
                <a:solidFill>
                  <a:srgbClr val="FF0000"/>
                </a:solidFill>
                <a:latin typeface="Arial" panose="020B0604020202020204" pitchFamily="34" charset="0"/>
              </a:rPr>
              <a:t> İş gerekleri / kişi nitelikleri ayrımının yapılamaması</a:t>
            </a:r>
            <a:endParaRPr lang="tr-TR" altLang="tr-TR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3" name="Text Box 3"/>
          <p:cNvSpPr txBox="1"/>
          <p:nvPr/>
        </p:nvSpPr>
        <p:spPr>
          <a:xfrm>
            <a:off x="4572127" y="4398328"/>
            <a:ext cx="4241673" cy="8299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Char char="•"/>
            </a:pPr>
            <a:r>
              <a:rPr lang="tr-TR" altLang="tr-TR" dirty="0">
                <a:latin typeface="Arial" panose="020B0604020202020204" pitchFamily="34" charset="0"/>
              </a:rPr>
              <a:t> </a:t>
            </a:r>
            <a:r>
              <a:rPr lang="en-US" altLang="tr-TR" dirty="0">
                <a:latin typeface="Arial" panose="020B0604020202020204" pitchFamily="34" charset="0"/>
              </a:rPr>
              <a:t>Analiz / de</a:t>
            </a:r>
            <a:r>
              <a:rPr lang="en-US" altLang="en-US" dirty="0">
                <a:latin typeface="Arial" panose="020B0604020202020204" pitchFamily="34" charset="0"/>
              </a:rPr>
              <a:t>ğ</a:t>
            </a:r>
            <a:r>
              <a:rPr lang="en-US" altLang="tr-TR" dirty="0">
                <a:latin typeface="Arial" panose="020B0604020202020204" pitchFamily="34" charset="0"/>
              </a:rPr>
              <a:t>erlendirme hatalar</a:t>
            </a:r>
            <a:r>
              <a:rPr lang="en-US" altLang="en-US" dirty="0">
                <a:latin typeface="Arial" panose="020B0604020202020204" pitchFamily="34" charset="0"/>
              </a:rPr>
              <a:t>ı</a:t>
            </a:r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6" name="Rectangle 2"/>
          <p:cNvSpPr/>
          <p:nvPr>
            <p:ph type="title"/>
          </p:nvPr>
        </p:nvSpPr>
        <p:spPr>
          <a:xfrm>
            <a:off x="2081213" y="765175"/>
            <a:ext cx="4981575" cy="685800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txBody>
          <a:bodyPr/>
          <a:p>
            <a:pPr eaLnBrk="1" hangingPunct="1"/>
            <a:r>
              <a:rPr lang="tr-TR" altLang="tr-TR" sz="3200" b="1" dirty="0">
                <a:solidFill>
                  <a:schemeClr val="accent2"/>
                </a:solidFill>
                <a:latin typeface="Arial" panose="020B0604020202020204" pitchFamily="34" charset="0"/>
              </a:rPr>
              <a:t>İŞ</a:t>
            </a:r>
            <a:r>
              <a:rPr lang="tr-TR" altLang="tr-TR" sz="3200" b="1" dirty="0">
                <a:solidFill>
                  <a:schemeClr val="accent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ANAL</a:t>
            </a:r>
            <a:r>
              <a:rPr lang="tr-TR" altLang="tr-TR" sz="3200" b="1" dirty="0">
                <a:solidFill>
                  <a:schemeClr val="accent2"/>
                </a:solidFill>
                <a:latin typeface="Arial" panose="020B0604020202020204" pitchFamily="34" charset="0"/>
              </a:rPr>
              <a:t>İ</a:t>
            </a:r>
            <a:r>
              <a:rPr lang="tr-TR" altLang="tr-TR" sz="3200" b="1" dirty="0">
                <a:solidFill>
                  <a:schemeClr val="accent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Z</a:t>
            </a:r>
            <a:r>
              <a:rPr lang="tr-TR" altLang="tr-TR" sz="3200" b="1" dirty="0">
                <a:solidFill>
                  <a:schemeClr val="accent2"/>
                </a:solidFill>
                <a:latin typeface="Arial" panose="020B0604020202020204" pitchFamily="34" charset="0"/>
              </a:rPr>
              <a:t>İ</a:t>
            </a:r>
            <a:r>
              <a:rPr lang="tr-TR" altLang="tr-TR" sz="3200" b="1" dirty="0">
                <a:solidFill>
                  <a:schemeClr val="accent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AŞAMALARI</a:t>
            </a:r>
            <a:endParaRPr lang="en-US" altLang="tr-TR" sz="3200" b="1" dirty="0">
              <a:solidFill>
                <a:schemeClr val="accent2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21507" name="Text Box 3"/>
          <p:cNvSpPr txBox="1"/>
          <p:nvPr/>
        </p:nvSpPr>
        <p:spPr>
          <a:xfrm>
            <a:off x="900113" y="1982788"/>
            <a:ext cx="7548562" cy="2892425"/>
          </a:xfrm>
          <a:prstGeom prst="rect">
            <a:avLst/>
          </a:prstGeom>
          <a:solidFill>
            <a:srgbClr val="CCECFF">
              <a:alpha val="50195"/>
            </a:srgbClr>
          </a:solidFill>
          <a:ln w="9525">
            <a:noFill/>
          </a:ln>
        </p:spPr>
        <p:txBody>
          <a:bodyPr>
            <a:spAutoFit/>
          </a:bodyPr>
          <a:p>
            <a:pPr algn="just" eaLnBrk="1" hangingPunct="1">
              <a:spcBef>
                <a:spcPct val="50000"/>
              </a:spcBef>
              <a:buChar char="•"/>
            </a:pPr>
            <a:r>
              <a:rPr lang="tr-TR" altLang="tr-TR" sz="2800" b="1" dirty="0">
                <a:latin typeface="Arial" panose="020B0604020202020204" pitchFamily="34" charset="0"/>
              </a:rPr>
              <a:t> </a:t>
            </a:r>
            <a:r>
              <a:rPr lang="tr-TR" altLang="tr-TR" sz="2800" b="1" dirty="0">
                <a:latin typeface="Arial" panose="020B0604020202020204" pitchFamily="34" charset="0"/>
                <a:cs typeface="Arial" panose="020B0604020202020204" pitchFamily="34" charset="0"/>
              </a:rPr>
              <a:t>İş analizi hazırlık aşaması</a:t>
            </a:r>
            <a:endParaRPr lang="tr-TR" altLang="tr-T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  <a:buChar char="•"/>
            </a:pPr>
            <a:r>
              <a:rPr lang="tr-TR" altLang="tr-TR" sz="2800" b="1" dirty="0">
                <a:latin typeface="Arial" panose="020B0604020202020204" pitchFamily="34" charset="0"/>
                <a:cs typeface="Arial" panose="020B0604020202020204" pitchFamily="34" charset="0"/>
              </a:rPr>
              <a:t> İş analizi uygulama aşaması</a:t>
            </a:r>
            <a:r>
              <a:rPr lang="tr-TR" altLang="tr-TR" sz="2800" dirty="0">
                <a:latin typeface="Arial" panose="020B0604020202020204" pitchFamily="34" charset="0"/>
                <a:cs typeface="Arial" panose="020B0604020202020204" pitchFamily="34" charset="0"/>
              </a:rPr>
              <a:t> ( ve İş analizi formu )</a:t>
            </a:r>
            <a:endParaRPr lang="tr-TR" altLang="tr-T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  <a:buChar char="•"/>
            </a:pPr>
            <a:r>
              <a:rPr lang="tr-TR" altLang="tr-TR" sz="2800" b="1" dirty="0">
                <a:latin typeface="Arial" panose="020B0604020202020204" pitchFamily="34" charset="0"/>
                <a:cs typeface="Arial" panose="020B0604020202020204" pitchFamily="34" charset="0"/>
              </a:rPr>
              <a:t> İş analizi değerlendirme aşaması</a:t>
            </a:r>
            <a:endParaRPr lang="tr-TR" altLang="tr-T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  <a:buChar char="•"/>
            </a:pPr>
            <a:r>
              <a:rPr lang="tr-TR" altLang="tr-TR" sz="2800" b="1" dirty="0">
                <a:latin typeface="Arial" panose="020B0604020202020204" pitchFamily="34" charset="0"/>
                <a:cs typeface="Arial" panose="020B0604020202020204" pitchFamily="34" charset="0"/>
              </a:rPr>
              <a:t> İş analizi raporlama aşaması</a:t>
            </a:r>
            <a:endParaRPr lang="tr-TR" altLang="tr-TR" sz="2800" b="1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3554" name="Picture 8" descr="C:\Documents and Settings\toshiba\Desktop\site-bg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8575" y="865188"/>
            <a:ext cx="9144000" cy="51625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1104900" y="331788"/>
            <a:ext cx="6997700" cy="457200"/>
          </a:xfrm>
          <a:prstGeom prst="rect">
            <a:avLst/>
          </a:prstGeom>
          <a:solidFill>
            <a:srgbClr val="FFFFFF"/>
          </a:solidFill>
        </p:spPr>
        <p:txBody>
          <a:bodyPr lIns="68580" tIns="34290" rIns="68580" bIns="34290"/>
          <a:p>
            <a:pPr algn="ctr" defTabSz="685800" eaLnBrk="1" hangingPunct="1">
              <a:buNone/>
            </a:pP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</a:rPr>
              <a:t>İŞ</a:t>
            </a: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ANAL</a:t>
            </a: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</a:rPr>
              <a:t>İ</a:t>
            </a: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Z</a:t>
            </a: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</a:rPr>
              <a:t>İ</a:t>
            </a: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HAZIRLIK AŞAMASI</a:t>
            </a:r>
            <a:endParaRPr lang="en-US" altLang="tr-TR" b="1" dirty="0">
              <a:solidFill>
                <a:srgbClr val="3333CC"/>
              </a:solidFill>
              <a:latin typeface="Arial" panose="020B0604020202020204" pitchFamily="34" charset="0"/>
            </a:endParaRPr>
          </a:p>
        </p:txBody>
      </p:sp>
      <p:sp>
        <p:nvSpPr>
          <p:cNvPr id="19" name="Text Box 4"/>
          <p:cNvSpPr txBox="1"/>
          <p:nvPr/>
        </p:nvSpPr>
        <p:spPr>
          <a:xfrm>
            <a:off x="371475" y="3429000"/>
            <a:ext cx="4241800" cy="11988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buFont typeface="Times New Roman" panose="02020603050405020304" pitchFamily="18" charset="0"/>
            </a:pPr>
            <a:r>
              <a:rPr lang="tr-TR" altLang="x-none" dirty="0">
                <a:sym typeface="+mn-ea"/>
              </a:rPr>
              <a:t>3.İş analiz formunun ve açıklamalarının firmaya uyarlanması</a:t>
            </a:r>
            <a:endParaRPr lang="tr-TR" altLang="tr-TR" dirty="0">
              <a:latin typeface="Arial" panose="020B0604020202020204" pitchFamily="34" charset="0"/>
            </a:endParaRPr>
          </a:p>
        </p:txBody>
      </p:sp>
      <p:sp>
        <p:nvSpPr>
          <p:cNvPr id="22" name="Text Box 4"/>
          <p:cNvSpPr txBox="1"/>
          <p:nvPr/>
        </p:nvSpPr>
        <p:spPr>
          <a:xfrm>
            <a:off x="323533" y="4698048"/>
            <a:ext cx="3903662" cy="8299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buFont typeface="Times New Roman" panose="02020603050405020304" pitchFamily="18" charset="0"/>
            </a:pPr>
            <a:r>
              <a:rPr lang="tr-TR" altLang="x-none" dirty="0">
                <a:sym typeface="+mn-ea"/>
              </a:rPr>
              <a:t>4. Proje ekiplerinin seçilmesi</a:t>
            </a:r>
            <a:endParaRPr lang="tr-TR" altLang="tr-TR" dirty="0">
              <a:latin typeface="Arial" panose="020B0604020202020204" pitchFamily="34" charset="0"/>
            </a:endParaRPr>
          </a:p>
        </p:txBody>
      </p:sp>
      <p:sp>
        <p:nvSpPr>
          <p:cNvPr id="23" name="Text Box 4"/>
          <p:cNvSpPr txBox="1"/>
          <p:nvPr/>
        </p:nvSpPr>
        <p:spPr>
          <a:xfrm>
            <a:off x="4994275" y="3789045"/>
            <a:ext cx="4314825" cy="8299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buFont typeface="Times New Roman" panose="02020603050405020304" pitchFamily="18" charset="0"/>
            </a:pPr>
            <a:r>
              <a:rPr lang="tr-TR" altLang="x-none" dirty="0">
                <a:sym typeface="+mn-ea"/>
              </a:rPr>
              <a:t>6. Ortak klasörlerin açılması ve işleyişi</a:t>
            </a:r>
            <a:endParaRPr lang="tr-TR" altLang="tr-TR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24" name="Text Box 4"/>
          <p:cNvSpPr txBox="1"/>
          <p:nvPr/>
        </p:nvSpPr>
        <p:spPr>
          <a:xfrm>
            <a:off x="4932045" y="4797108"/>
            <a:ext cx="42418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buFont typeface="Times New Roman" panose="02020603050405020304" pitchFamily="18" charset="0"/>
            </a:pPr>
            <a:r>
              <a:rPr lang="tr-TR" altLang="x-none" dirty="0">
                <a:sym typeface="+mn-ea"/>
              </a:rPr>
              <a:t>7. İş analiz ekibinin eğitilmesi</a:t>
            </a:r>
            <a:endParaRPr lang="tr-TR" altLang="tr-TR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grpSp>
        <p:nvGrpSpPr>
          <p:cNvPr id="10" name="Grup 9"/>
          <p:cNvGrpSpPr/>
          <p:nvPr/>
        </p:nvGrpSpPr>
        <p:grpSpPr>
          <a:xfrm>
            <a:off x="323850" y="980799"/>
            <a:ext cx="7421880" cy="1308376"/>
            <a:chOff x="657860" y="520777"/>
            <a:chExt cx="9894631" cy="1719921"/>
          </a:xfrm>
        </p:grpSpPr>
        <p:sp>
          <p:nvSpPr>
            <p:cNvPr id="23564" name="Text Box 4"/>
            <p:cNvSpPr txBox="1"/>
            <p:nvPr/>
          </p:nvSpPr>
          <p:spPr>
            <a:xfrm>
              <a:off x="657860" y="1149697"/>
              <a:ext cx="5655365" cy="109100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buFont typeface="Times New Roman" panose="02020603050405020304" pitchFamily="18" charset="0"/>
              </a:pPr>
              <a:r>
                <a:rPr lang="tr-TR" altLang="tr-TR" dirty="0">
                  <a:latin typeface="Arial" panose="020B0604020202020204" pitchFamily="34" charset="0"/>
                </a:rPr>
                <a:t>1.</a:t>
              </a:r>
              <a:r>
                <a:rPr lang="tr-TR" altLang="tr-TR" b="1" dirty="0">
                  <a:latin typeface="Arial" panose="020B0604020202020204" pitchFamily="34" charset="0"/>
                </a:rPr>
                <a:t> </a:t>
              </a:r>
              <a:r>
                <a:rPr lang="tr-TR" altLang="x-none" dirty="0">
                  <a:sym typeface="+mn-ea"/>
                </a:rPr>
                <a:t>Proje faaliyet planı taslağının </a:t>
              </a:r>
              <a:r>
                <a:rPr lang="tr-TR" altLang="x-none" dirty="0">
                  <a:sym typeface="+mn-ea"/>
                  <a:hlinkClick r:id="rId2" action="ppaction://hlinksldjump"/>
                </a:rPr>
                <a:t>hazırlanması </a:t>
              </a:r>
              <a:endParaRPr lang="tr-TR" altLang="tr-TR" sz="2200" dirty="0">
                <a:latin typeface="Arial" panose="020B0604020202020204" pitchFamily="34" charset="0"/>
              </a:endParaRPr>
            </a:p>
          </p:txBody>
        </p:sp>
        <p:pic>
          <p:nvPicPr>
            <p:cNvPr id="23565" name="Resim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39009" y="520777"/>
              <a:ext cx="3513482" cy="1697383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5" name="Text Box 4"/>
          <p:cNvSpPr txBox="1"/>
          <p:nvPr/>
        </p:nvSpPr>
        <p:spPr>
          <a:xfrm>
            <a:off x="323533" y="2528253"/>
            <a:ext cx="4340225" cy="8299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buFont typeface="Times New Roman" panose="02020603050405020304" pitchFamily="18" charset="0"/>
            </a:pPr>
            <a:r>
              <a:rPr lang="tr-TR" altLang="x-none" dirty="0">
                <a:sym typeface="+mn-ea"/>
              </a:rPr>
              <a:t>2. Üst yönetim ve yöneticiler sunumu</a:t>
            </a:r>
            <a:endParaRPr lang="tr-TR" altLang="tr-TR" dirty="0">
              <a:latin typeface="Arial" panose="020B0604020202020204" pitchFamily="34" charset="0"/>
            </a:endParaRPr>
          </a:p>
        </p:txBody>
      </p:sp>
      <p:sp>
        <p:nvSpPr>
          <p:cNvPr id="2" name="Ok: Sağ 1">
            <a:hlinkClick r:id="rId4" action="ppaction://hlinksldjump"/>
          </p:cNvPr>
          <p:cNvSpPr/>
          <p:nvPr/>
        </p:nvSpPr>
        <p:spPr>
          <a:xfrm>
            <a:off x="2484438" y="5992813"/>
            <a:ext cx="798513" cy="533400"/>
          </a:xfrm>
          <a:prstGeom prst="rightArrow">
            <a:avLst>
              <a:gd name="adj1" fmla="val 50000"/>
              <a:gd name="adj2" fmla="val 468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tr-TR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Metin Kutusu 3"/>
          <p:cNvSpPr txBox="1"/>
          <p:nvPr/>
        </p:nvSpPr>
        <p:spPr>
          <a:xfrm>
            <a:off x="4994275" y="2552700"/>
            <a:ext cx="3970338" cy="11988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buFont typeface="Times New Roman" panose="02020603050405020304" pitchFamily="18" charset="0"/>
            </a:pPr>
            <a:r>
              <a:rPr lang="tr-TR" altLang="x-none" dirty="0">
                <a:sym typeface="+mn-ea"/>
              </a:rPr>
              <a:t>5. </a:t>
            </a:r>
            <a:r>
              <a:rPr lang="tr-TR" altLang="x-none" dirty="0">
                <a:sym typeface="+mn-ea"/>
                <a:hlinkClick r:id="rId5" action="ppaction://hlinksldjump"/>
              </a:rPr>
              <a:t>İş analiz planının</a:t>
            </a:r>
            <a:r>
              <a:rPr lang="tr-TR" altLang="x-none" dirty="0">
                <a:sym typeface="+mn-ea"/>
              </a:rPr>
              <a:t> ve </a:t>
            </a:r>
            <a:r>
              <a:rPr lang="tr-TR" altLang="x-none" dirty="0">
                <a:sym typeface="+mn-ea"/>
                <a:hlinkClick r:id="rId6" action="ppaction://hlinksldjump"/>
              </a:rPr>
              <a:t>görüşme planlarının</a:t>
            </a:r>
            <a:r>
              <a:rPr lang="tr-TR" altLang="x-none" dirty="0">
                <a:sym typeface="+mn-ea"/>
              </a:rPr>
              <a:t> hazırlanması</a:t>
            </a:r>
            <a:endParaRPr lang="tr-TR" altLang="tr-TR" b="1" dirty="0">
              <a:latin typeface="Arial" panose="020B0604020202020204" pitchFamily="34" charset="0"/>
            </a:endParaRPr>
          </a:p>
        </p:txBody>
      </p:sp>
      <p:sp>
        <p:nvSpPr>
          <p:cNvPr id="3" name="Metin Kutusu 2"/>
          <p:cNvSpPr txBox="1"/>
          <p:nvPr/>
        </p:nvSpPr>
        <p:spPr>
          <a:xfrm>
            <a:off x="413385" y="836930"/>
            <a:ext cx="40144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tr-TR" altLang="en-US" sz="2800" b="1"/>
              <a:t>Hazırlık Çalışmaları</a:t>
            </a:r>
            <a:endParaRPr lang="tr-TR" altLang="en-US" sz="28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2" grpId="0"/>
      <p:bldP spid="23" grpId="0"/>
      <p:bldP spid="24" grpId="0"/>
      <p:bldP spid="15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Başlık 4"/>
          <p:cNvSpPr>
            <a:spLocks noGrp="1"/>
          </p:cNvSpPr>
          <p:nvPr>
            <p:ph type="title" hasCustomPrompt="1"/>
          </p:nvPr>
        </p:nvSpPr>
        <p:spPr>
          <a:xfrm>
            <a:off x="178972" y="44694"/>
            <a:ext cx="9020908" cy="410308"/>
          </a:xfrm>
        </p:spPr>
        <p:txBody>
          <a:bodyPr/>
          <a:p>
            <a:pPr>
              <a:buNone/>
            </a:pPr>
            <a:r>
              <a:rPr lang="tr-TR" altLang="tr-TR" sz="2585" b="1" dirty="0">
                <a:solidFill>
                  <a:srgbClr val="000000"/>
                </a:solidFill>
                <a:latin typeface="Arial" panose="020B0604020202020204" pitchFamily="34" charset="0"/>
                <a:cs typeface="Aptos" pitchFamily="34" charset="0"/>
              </a:rPr>
              <a:t>PROJE FAALİYET PLANI </a:t>
            </a:r>
            <a:endParaRPr lang="tr-TR" altLang="x-none" dirty="0"/>
          </a:p>
        </p:txBody>
      </p:sp>
      <p:graphicFrame>
        <p:nvGraphicFramePr>
          <p:cNvPr id="7" name="Tablo 6"/>
          <p:cNvGraphicFramePr/>
          <p:nvPr/>
        </p:nvGraphicFramePr>
        <p:xfrm>
          <a:off x="179705" y="381000"/>
          <a:ext cx="8853170" cy="6321425"/>
        </p:xfrm>
        <a:graphic>
          <a:graphicData uri="http://schemas.openxmlformats.org/drawingml/2006/table">
            <a:tbl>
              <a:tblPr/>
              <a:tblGrid>
                <a:gridCol w="351790"/>
                <a:gridCol w="3797935"/>
                <a:gridCol w="361315"/>
                <a:gridCol w="381000"/>
                <a:gridCol w="358775"/>
                <a:gridCol w="379095"/>
                <a:gridCol w="427990"/>
                <a:gridCol w="427990"/>
                <a:gridCol w="369570"/>
                <a:gridCol w="398780"/>
                <a:gridCol w="389255"/>
                <a:gridCol w="398145"/>
                <a:gridCol w="407035"/>
                <a:gridCol w="404495"/>
              </a:tblGrid>
              <a:tr h="391795">
                <a:tc>
                  <a:txBody>
                    <a:bodyPr/>
                    <a:p>
                      <a:pPr algn="ctr" fontAlgn="ctr"/>
                      <a:endParaRPr sz="9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ctr"/>
                      <a:endParaRPr sz="9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12">
                  <a:txBody>
                    <a:bodyPr/>
                    <a:p>
                      <a:pPr algn="ctr" fontAlgn="ctr"/>
                      <a:r>
                        <a:rPr sz="1600" b="1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HAFTALAR</a:t>
                      </a:r>
                      <a:endParaRPr sz="16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52425">
                <a:tc>
                  <a:txBody>
                    <a:bodyPr/>
                    <a:p>
                      <a:pPr algn="ctr" fontAlgn="ctr"/>
                      <a:r>
                        <a:rPr sz="1400" b="1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NO</a:t>
                      </a:r>
                      <a:endParaRPr sz="14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ctr"/>
                      <a:r>
                        <a:rPr sz="1400" b="1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YAPILACAK FAALİYETLER</a:t>
                      </a:r>
                      <a:endParaRPr sz="14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400" b="1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</a:t>
                      </a:r>
                      <a:endParaRPr sz="14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400" b="1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</a:t>
                      </a:r>
                      <a:endParaRPr sz="14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400" b="1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</a:t>
                      </a:r>
                      <a:endParaRPr sz="14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400" b="1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4</a:t>
                      </a:r>
                      <a:endParaRPr sz="14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400" b="1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5</a:t>
                      </a:r>
                      <a:endParaRPr sz="14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400" b="1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6</a:t>
                      </a:r>
                      <a:endParaRPr sz="14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400" b="1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7</a:t>
                      </a:r>
                      <a:endParaRPr sz="14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400" b="1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8</a:t>
                      </a:r>
                      <a:endParaRPr sz="14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400" b="1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9</a:t>
                      </a:r>
                      <a:endParaRPr sz="14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400" b="1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10</a:t>
                      </a:r>
                      <a:endParaRPr sz="14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400" b="1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11</a:t>
                      </a:r>
                      <a:endParaRPr sz="14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400" b="1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12</a:t>
                      </a:r>
                      <a:endParaRPr sz="14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8130">
                <a:tc>
                  <a:txBody>
                    <a:bodyPr/>
                    <a:p>
                      <a:pPr algn="ctr" fontAlgn="ctr"/>
                      <a:r>
                        <a:rPr sz="1400" b="1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</a:t>
                      </a:r>
                      <a:endParaRPr sz="14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ctr"/>
                      <a:r>
                        <a:rPr sz="14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Üst yönetim ve yöneticilere sunum yapılması</a:t>
                      </a:r>
                      <a:endParaRPr sz="14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4340">
                <a:tc>
                  <a:txBody>
                    <a:bodyPr/>
                    <a:p>
                      <a:pPr algn="ctr" fontAlgn="ctr"/>
                      <a:r>
                        <a:rPr sz="1400" b="1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</a:t>
                      </a:r>
                      <a:endParaRPr sz="14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ctr"/>
                      <a:r>
                        <a:rPr sz="14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İş analiz formunun ve açıklamalarının firmaya uyarlanması</a:t>
                      </a:r>
                      <a:endParaRPr sz="14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8765">
                <a:tc>
                  <a:txBody>
                    <a:bodyPr/>
                    <a:p>
                      <a:pPr algn="ctr" fontAlgn="ctr"/>
                      <a:r>
                        <a:rPr sz="1400" b="1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</a:t>
                      </a:r>
                      <a:endParaRPr sz="14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ctr"/>
                      <a:r>
                        <a:rPr sz="14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Proje ekiplerinin seçilmesi</a:t>
                      </a:r>
                      <a:endParaRPr sz="14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8130">
                <a:tc>
                  <a:txBody>
                    <a:bodyPr/>
                    <a:p>
                      <a:pPr algn="ctr" fontAlgn="ctr"/>
                      <a:r>
                        <a:rPr sz="1400" b="1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4</a:t>
                      </a:r>
                      <a:endParaRPr sz="14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ctr"/>
                      <a:r>
                        <a:rPr sz="14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İş analiz planının hazırlanması</a:t>
                      </a:r>
                      <a:endParaRPr sz="14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8130">
                <a:tc>
                  <a:txBody>
                    <a:bodyPr/>
                    <a:p>
                      <a:pPr algn="ctr" fontAlgn="ctr"/>
                      <a:r>
                        <a:rPr sz="1400" b="1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5</a:t>
                      </a:r>
                      <a:endParaRPr sz="14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ctr"/>
                      <a:r>
                        <a:rPr sz="14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Ortak klasörlerin açılması ve işletilmesi</a:t>
                      </a:r>
                      <a:endParaRPr sz="14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78765">
                <a:tc>
                  <a:txBody>
                    <a:bodyPr/>
                    <a:p>
                      <a:pPr algn="ctr" fontAlgn="ctr"/>
                      <a:r>
                        <a:rPr sz="1400" b="1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6</a:t>
                      </a:r>
                      <a:endParaRPr sz="14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ctr"/>
                      <a:r>
                        <a:rPr sz="14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İş analiz ekibinin eğitilmesi</a:t>
                      </a:r>
                      <a:endParaRPr sz="14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8130">
                <a:tc>
                  <a:txBody>
                    <a:bodyPr/>
                    <a:p>
                      <a:pPr algn="ctr" fontAlgn="ctr"/>
                      <a:r>
                        <a:rPr sz="1400" b="1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7</a:t>
                      </a:r>
                      <a:endParaRPr sz="14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ctr"/>
                      <a:r>
                        <a:rPr sz="14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Görüşülecek kişilere duyuru yapılması </a:t>
                      </a:r>
                      <a:endParaRPr sz="14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8130">
                <a:tc>
                  <a:txBody>
                    <a:bodyPr/>
                    <a:p>
                      <a:pPr algn="ctr" fontAlgn="ctr"/>
                      <a:r>
                        <a:rPr sz="1400" b="1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8</a:t>
                      </a:r>
                      <a:endParaRPr sz="14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ctr"/>
                      <a:r>
                        <a:rPr sz="14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İlk iş analiz görüşmelerinin izlenmesi</a:t>
                      </a:r>
                      <a:endParaRPr sz="14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4340">
                <a:tc>
                  <a:txBody>
                    <a:bodyPr/>
                    <a:p>
                      <a:pPr algn="ctr" fontAlgn="ctr"/>
                      <a:r>
                        <a:rPr sz="1400" b="1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9</a:t>
                      </a:r>
                      <a:endParaRPr sz="14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ctr"/>
                      <a:r>
                        <a:rPr sz="14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İş analiz görüşmelerinin yapılması ve yüklenmesi</a:t>
                      </a:r>
                      <a:endParaRPr sz="14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8765">
                <a:tc>
                  <a:txBody>
                    <a:bodyPr/>
                    <a:p>
                      <a:pPr algn="ctr" fontAlgn="ctr"/>
                      <a:r>
                        <a:rPr sz="1400" b="1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10</a:t>
                      </a:r>
                      <a:endParaRPr sz="14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ctr"/>
                      <a:r>
                        <a:rPr sz="14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İnceleyen kişilere duyuru yapılması</a:t>
                      </a:r>
                      <a:endParaRPr sz="14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8130">
                <a:tc>
                  <a:txBody>
                    <a:bodyPr/>
                    <a:p>
                      <a:pPr algn="ctr" fontAlgn="ctr"/>
                      <a:r>
                        <a:rPr sz="1400" b="1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11</a:t>
                      </a:r>
                      <a:endParaRPr sz="14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ctr"/>
                      <a:r>
                        <a:rPr sz="14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İş analiz formlarının incelenmesi ve yüklenmesi</a:t>
                      </a:r>
                      <a:endParaRPr sz="14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8765">
                <a:tc>
                  <a:txBody>
                    <a:bodyPr/>
                    <a:p>
                      <a:pPr algn="ctr" fontAlgn="ctr"/>
                      <a:r>
                        <a:rPr sz="1400" b="1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12</a:t>
                      </a:r>
                      <a:endParaRPr sz="14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ctr"/>
                      <a:r>
                        <a:rPr sz="14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İş tanımı formatının hazırlanması</a:t>
                      </a:r>
                      <a:endParaRPr sz="14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8130">
                <a:tc>
                  <a:txBody>
                    <a:bodyPr/>
                    <a:p>
                      <a:pPr algn="ctr" fontAlgn="ctr"/>
                      <a:r>
                        <a:rPr sz="1400" b="1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13</a:t>
                      </a:r>
                      <a:endParaRPr sz="14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ctr"/>
                      <a:r>
                        <a:rPr sz="14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Standartlaştırma toplantılarının yapılması</a:t>
                      </a:r>
                      <a:endParaRPr sz="14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8765">
                <a:tc>
                  <a:txBody>
                    <a:bodyPr/>
                    <a:p>
                      <a:pPr algn="ctr" fontAlgn="ctr"/>
                      <a:r>
                        <a:rPr sz="1400" b="1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14</a:t>
                      </a:r>
                      <a:endParaRPr sz="14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ctr"/>
                      <a:r>
                        <a:rPr sz="14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İş tanımlarının hazırlanması</a:t>
                      </a:r>
                      <a:endParaRPr sz="14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8130">
                <a:tc>
                  <a:txBody>
                    <a:bodyPr/>
                    <a:p>
                      <a:pPr algn="ctr" fontAlgn="ctr"/>
                      <a:r>
                        <a:rPr sz="1400" b="1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15</a:t>
                      </a:r>
                      <a:endParaRPr sz="14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ctr"/>
                      <a:r>
                        <a:rPr sz="14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Ortak görev ve sorumlulukların belirlenmesi</a:t>
                      </a:r>
                      <a:endParaRPr sz="14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8765">
                <a:tc>
                  <a:txBody>
                    <a:bodyPr/>
                    <a:p>
                      <a:pPr algn="ctr" fontAlgn="ctr"/>
                      <a:r>
                        <a:rPr sz="1400" b="1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16</a:t>
                      </a:r>
                      <a:endParaRPr sz="14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ctr"/>
                      <a:r>
                        <a:rPr sz="14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Organizasyon şemalarının hazırlanması</a:t>
                      </a:r>
                      <a:endParaRPr sz="14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9400">
                <a:tc>
                  <a:txBody>
                    <a:bodyPr/>
                    <a:p>
                      <a:pPr algn="ctr" fontAlgn="ctr"/>
                      <a:r>
                        <a:rPr sz="1400" b="1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17</a:t>
                      </a:r>
                      <a:endParaRPr sz="14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ctr"/>
                      <a:r>
                        <a:rPr sz="14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Organizasyon prosedürünün hazırlanması</a:t>
                      </a:r>
                      <a:endParaRPr sz="14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5110">
                <a:tc>
                  <a:txBody>
                    <a:bodyPr/>
                    <a:p>
                      <a:pPr algn="ctr" fontAlgn="ctr"/>
                      <a:r>
                        <a:rPr sz="1400" b="1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18</a:t>
                      </a:r>
                      <a:endParaRPr sz="14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ctr"/>
                      <a:r>
                        <a:rPr sz="14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Organizasyon el kitabının hazırlanması</a:t>
                      </a:r>
                      <a:endParaRPr sz="14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86385">
                <a:tc>
                  <a:txBody>
                    <a:bodyPr/>
                    <a:p>
                      <a:pPr algn="ctr" fontAlgn="ctr"/>
                      <a:r>
                        <a:rPr sz="1400" b="1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19</a:t>
                      </a:r>
                      <a:endParaRPr sz="14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ctr"/>
                      <a:r>
                        <a:rPr sz="14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Proje Sonuç Raporunun Hazırlanması</a:t>
                      </a:r>
                      <a:endParaRPr sz="14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b"/>
                      <a:endParaRPr sz="1200" b="0" i="0">
                        <a:solidFill>
                          <a:srgbClr val="000000"/>
                        </a:solidFill>
                        <a:latin typeface="Aptos Narrow"/>
                        <a:ea typeface="Aptos Narrow"/>
                      </a:endParaRPr>
                    </a:p>
                  </a:txBody>
                  <a:tcPr marL="7937" marR="7937" marT="7937" marB="0" anchor="b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5602" name="Picture 8" descr="C:\Documents and Settings\toshiba\Desktop\site-bg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857250"/>
            <a:ext cx="9144000" cy="52022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1188085" y="260350"/>
            <a:ext cx="6997700" cy="457200"/>
          </a:xfrm>
          <a:prstGeom prst="rect">
            <a:avLst/>
          </a:prstGeom>
          <a:solidFill>
            <a:srgbClr val="FFFFFF"/>
          </a:solidFill>
        </p:spPr>
        <p:txBody>
          <a:bodyPr lIns="68580" tIns="34290" rIns="68580" bIns="34290"/>
          <a:p>
            <a:pPr algn="ctr" defTabSz="685800" eaLnBrk="1" hangingPunct="1">
              <a:buNone/>
            </a:pP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</a:rPr>
              <a:t>İŞ ANALİZ PLANI ÖRNEĞİ</a:t>
            </a:r>
            <a:endParaRPr lang="en-US" altLang="tr-TR" b="1" dirty="0">
              <a:solidFill>
                <a:srgbClr val="3333CC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25604" name="Tablo 25603"/>
          <p:cNvGraphicFramePr/>
          <p:nvPr/>
        </p:nvGraphicFramePr>
        <p:xfrm>
          <a:off x="179705" y="621030"/>
          <a:ext cx="8851900" cy="5466080"/>
        </p:xfrm>
        <a:graphic>
          <a:graphicData uri="http://schemas.openxmlformats.org/drawingml/2006/table">
            <a:tbl>
              <a:tblPr/>
              <a:tblGrid>
                <a:gridCol w="494030"/>
                <a:gridCol w="1439545"/>
                <a:gridCol w="923290"/>
                <a:gridCol w="515620"/>
                <a:gridCol w="515620"/>
                <a:gridCol w="1309370"/>
                <a:gridCol w="1134745"/>
                <a:gridCol w="1104900"/>
                <a:gridCol w="963930"/>
                <a:gridCol w="450850"/>
              </a:tblGrid>
              <a:tr h="228600">
                <a:tc gridSpan="9"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endParaRPr lang="tr-TR" altLang="tr-TR" sz="9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/>
                </a:tc>
                <a:tc hMerge="1">
                  <a:tcP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lvl="0" algn="ctr" eaLnBrk="1" hangingPunct="1">
                        <a:buNone/>
                      </a:pPr>
                      <a:endParaRPr lang="tr-TR" altLang="tr-TR" sz="9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>
                    <a:lnR>
                      <a:noFill/>
                    </a:ln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858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sz="1500" b="1">
                          <a:latin typeface="Arial" panose="020B0604020202020204"/>
                          <a:ea typeface="Aptos"/>
                          <a:sym typeface="+mn-ea"/>
                        </a:rPr>
                        <a:t>POZ NO</a:t>
                      </a:r>
                      <a:endParaRPr sz="1500" b="1">
                        <a:latin typeface="Arial" panose="020B0604020202020204"/>
                        <a:ea typeface="Aptos"/>
                      </a:endParaRPr>
                    </a:p>
                    <a:p>
                      <a:pPr lvl="0" algn="ctr" eaLnBrk="1" hangingPunct="1">
                        <a:buNone/>
                      </a:pP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1500" b="1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POZİSYON ADI 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hangingPunct="1">
                        <a:buNone/>
                      </a:pPr>
                      <a:r>
                        <a:rPr lang="tr-TR" altLang="tr-TR" sz="1500" b="1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BÖLÜM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ClrTx/>
                        <a:buSzTx/>
                        <a:buFontTx/>
                        <a:buNone/>
                      </a:pPr>
                      <a:r>
                        <a:rPr lang="tr-TR" altLang="tr-TR" sz="1500" b="1" dirty="0">
                          <a:cs typeface="Times New Roman" panose="02020603050405020304" pitchFamily="18" charset="0"/>
                        </a:rPr>
                        <a:t>ÇAL SAY</a:t>
                      </a:r>
                      <a:endParaRPr lang="tr-TR" altLang="tr-TR" sz="1500" b="1" dirty="0"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b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ClrTx/>
                        <a:buSzTx/>
                        <a:buFontTx/>
                        <a:buNone/>
                      </a:pPr>
                      <a:r>
                        <a:rPr lang="tr-TR" altLang="tr-TR" sz="1500" b="1" dirty="0">
                          <a:cs typeface="Times New Roman" panose="02020603050405020304" pitchFamily="18" charset="0"/>
                        </a:rPr>
                        <a:t>GKS</a:t>
                      </a:r>
                      <a:endParaRPr lang="tr-TR" altLang="tr-TR" sz="1500" b="1" dirty="0"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b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GÖRÜŞÜLE-CEK KİŞİ ADI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GÖRÜŞMECİ ADI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15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1. İNCE-LEYEN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15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2. İNCE-LEYEN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lvl="0" algn="ctr" eaLnBrk="1" fontAlgn="base" hangingPunct="1">
                        <a:buClrTx/>
                        <a:buSzTx/>
                        <a:buFontTx/>
                        <a:buNone/>
                      </a:pPr>
                      <a:r>
                        <a:rPr lang="tr-TR" altLang="tr-TR" sz="15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HAF</a:t>
                      </a:r>
                      <a:endParaRPr lang="tr-TR" altLang="tr-TR" sz="15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b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45910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M04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Kalıp Operatörü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İMALAT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15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15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Volkan Yazıcı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Ahmet Usta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Murat Efe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l" eaLnBrk="1" hangingPunct="1"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Öner Baş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lvl="0" algn="ctr" eaLnBrk="1" fontAlgn="base" hangingPunct="1">
                        <a:buClrTx/>
                        <a:buSzTx/>
                        <a:buFontTx/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tr-TR" altLang="tr-TR" sz="15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50863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M04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Kalıp Operatörü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İMALAT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Murat Ekmekçi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Veli Kaynar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Murat Efe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l" eaLnBrk="1" hangingPunct="1"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Öner Baş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lvl="0" algn="ctr" eaLnBrk="1" fontAlgn="base" hangingPunct="1">
                        <a:buClrTx/>
                        <a:buSzTx/>
                        <a:buFontTx/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tr-TR" altLang="tr-TR" sz="15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38036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M13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Montaj İşçisi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MONTAJ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15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15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Sabih Ayar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Veli Kaynar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Sadi Kısa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l" eaLnBrk="1" hangingPunct="1"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Öner Baş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lvl="0" algn="ctr" eaLnBrk="1" fontAlgn="base" hangingPunct="1">
                        <a:buClrTx/>
                        <a:buSzTx/>
                        <a:buFontTx/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tr-TR" altLang="tr-TR" sz="15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37020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M13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Montaj İşçisi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MONTAJ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Yaşar Kaba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Ahmet Usta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Sadi Kısa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l" eaLnBrk="1" hangingPunct="1"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Öner Baş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lvl="0" algn="ctr" eaLnBrk="1" fontAlgn="base" hangingPunct="1">
                        <a:buClrTx/>
                        <a:buSzTx/>
                        <a:buFontTx/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tr-TR" altLang="tr-TR" sz="15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34099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M02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Kalite İşçisi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KALİTE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15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15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Bora Özen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Cavit Uğur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Ali Doğan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l" eaLnBrk="1" hangingPunct="1"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Murat Soylu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lvl="0" algn="ctr" eaLnBrk="1" fontAlgn="base" hangingPunct="1">
                        <a:buClrTx/>
                        <a:buSzTx/>
                        <a:buFontTx/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tr-TR" altLang="tr-TR" sz="15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22288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B25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Satınalma Elm.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LOJİSTİK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15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15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Ayşe Uzun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Ayşe Ongun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Esengül Köy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l" eaLnBrk="1" hangingPunct="1"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Zafer Çimen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lvl="0" algn="ctr" eaLnBrk="1" fontAlgn="base" hangingPunct="1">
                        <a:buClrTx/>
                        <a:buSzTx/>
                        <a:buFontTx/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tr-TR" altLang="tr-TR" sz="15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54737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B17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Satış Mühendisi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SATIŞ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15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15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Ali Esenli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Ayşe Ongun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Mesut Ener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l" eaLnBrk="1" hangingPunct="1"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Uğur Güven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lvl="0" algn="ctr" eaLnBrk="1" fontAlgn="base" hangingPunct="1">
                        <a:buClrTx/>
                        <a:buSzTx/>
                        <a:buFontTx/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tr-TR" altLang="tr-TR" sz="15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31115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B42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Risk Takip Uzm.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İMALAT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15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15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Yeşim Şişman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Ahmet Usta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Yeliz Özler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l" eaLnBrk="1" hangingPunct="1"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Öner  Baş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lvl="0" algn="ctr" eaLnBrk="1" fontAlgn="base" hangingPunct="1">
                        <a:buClrTx/>
                        <a:buSzTx/>
                        <a:buFontTx/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tr-TR" altLang="tr-TR" sz="15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B34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Muhasebe Elm.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MALİ İŞL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15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15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Elif Yıldız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Cavit Uğur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Mahir Can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l" eaLnBrk="1" hangingPunct="1"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Nafiz Turgut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lvl="0" algn="ctr" eaLnBrk="1" fontAlgn="base" hangingPunct="1">
                        <a:buClrTx/>
                        <a:buSzTx/>
                        <a:buFontTx/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tr-TR" altLang="tr-TR" sz="15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l" eaLnBrk="1" hangingPunct="1">
                        <a:buClrTx/>
                        <a:buSzTx/>
                        <a:buFontTx/>
                        <a:buNone/>
                      </a:pPr>
                      <a:r>
                        <a:rPr lang="tr-TR" altLang="tr-TR" sz="1500" dirty="0">
                          <a:cs typeface="Times New Roman" panose="02020603050405020304" pitchFamily="18" charset="0"/>
                        </a:rPr>
                        <a:t>B32</a:t>
                      </a:r>
                      <a:endParaRPr lang="tr-TR" altLang="tr-TR" sz="1500" dirty="0"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Personel Elm.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İK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15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15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Betül Candar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Cavit Uğur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Arif Derviş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l" eaLnBrk="1" hangingPunct="1"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Nafiz Turgut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lvl="0" algn="ctr" eaLnBrk="1" fontAlgn="base" hangingPunct="1">
                        <a:buClrTx/>
                        <a:buSzTx/>
                        <a:buFontTx/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tr-TR" altLang="tr-TR" sz="15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4" name="Ok: Sol 3">
            <a:hlinkClick r:id="rId2" action="ppaction://hlinksldjump"/>
          </p:cNvPr>
          <p:cNvSpPr/>
          <p:nvPr/>
        </p:nvSpPr>
        <p:spPr>
          <a:xfrm>
            <a:off x="6296025" y="6165850"/>
            <a:ext cx="592455" cy="39687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6626" name="Picture 8" descr="C:\Documents and Settings\toshiba\Desktop\site-bg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950" y="981075"/>
            <a:ext cx="9144000" cy="52022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542925" y="407988"/>
            <a:ext cx="8058150" cy="457200"/>
          </a:xfrm>
          <a:prstGeom prst="rect">
            <a:avLst/>
          </a:prstGeom>
          <a:solidFill>
            <a:srgbClr val="FFFFFF"/>
          </a:solidFill>
        </p:spPr>
        <p:txBody>
          <a:bodyPr lIns="68580" tIns="34290" rIns="68580" bIns="34290"/>
          <a:p>
            <a:pPr algn="ctr" defTabSz="685800" eaLnBrk="1" hangingPunct="1">
              <a:buNone/>
            </a:pPr>
            <a:r>
              <a:rPr lang="tr-TR" altLang="x-none" b="1" dirty="0">
                <a:solidFill>
                  <a:srgbClr val="3333CC"/>
                </a:solidFill>
                <a:latin typeface="Arial" panose="020B0604020202020204" pitchFamily="34" charset="0"/>
              </a:rPr>
              <a:t>GÖRÜŞMECİ ............’NİN GÖRÜŞME PLANI ÖRNEĞİ</a:t>
            </a:r>
            <a:endParaRPr lang="en-US" altLang="tr-TR" b="1" dirty="0">
              <a:solidFill>
                <a:srgbClr val="3333CC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26628" name="Tablo 26627"/>
          <p:cNvGraphicFramePr/>
          <p:nvPr/>
        </p:nvGraphicFramePr>
        <p:xfrm>
          <a:off x="113983" y="1196658"/>
          <a:ext cx="8957357" cy="4635500"/>
        </p:xfrm>
        <a:graphic>
          <a:graphicData uri="http://schemas.openxmlformats.org/drawingml/2006/table">
            <a:tbl>
              <a:tblPr/>
              <a:tblGrid>
                <a:gridCol w="652780"/>
                <a:gridCol w="1202055"/>
                <a:gridCol w="942975"/>
                <a:gridCol w="1562735"/>
                <a:gridCol w="1314929"/>
                <a:gridCol w="619614"/>
                <a:gridCol w="797065"/>
                <a:gridCol w="789468"/>
                <a:gridCol w="1075736"/>
              </a:tblGrid>
              <a:tr h="0">
                <a:tc gridSpan="8"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Aft>
                          <a:spcPts val="600"/>
                        </a:spcAft>
                        <a:buNone/>
                      </a:pPr>
                      <a:endParaRPr lang="tr-TR" altLang="tr-TR" sz="9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lvl="0" algn="ctr" eaLnBrk="1" hangingPunct="1">
                        <a:spcAft>
                          <a:spcPts val="600"/>
                        </a:spcAft>
                        <a:buNone/>
                      </a:pPr>
                      <a:endParaRPr lang="tr-TR" altLang="tr-TR" sz="9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>
                    <a:lnR>
                      <a:noFill/>
                    </a:ln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6515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1700" b="1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KOD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1700" b="1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POZİSYON ADI 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1700" b="1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BÖLÜM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b="1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GÖRÜŞÜLE-CEK KİŞİ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1700" b="1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1. YÖNETİCİ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ClrTx/>
                        <a:buSzTx/>
                        <a:buFontTx/>
                        <a:buNone/>
                      </a:pPr>
                      <a:r>
                        <a:rPr lang="tr-TR" altLang="tr-TR" sz="1700" b="1" dirty="0">
                          <a:cs typeface="Times New Roman" panose="02020603050405020304" pitchFamily="18" charset="0"/>
                        </a:rPr>
                        <a:t>HAFTA</a:t>
                      </a:r>
                      <a:endParaRPr lang="tr-TR" altLang="tr-TR" sz="1700" b="1" dirty="0"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b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1700" b="1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TARİH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1700" b="1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SAAT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hangingPunct="1">
                        <a:buNone/>
                      </a:pPr>
                      <a:r>
                        <a:rPr lang="tr-TR" altLang="tr-TR" sz="1700" b="1" dirty="0">
                          <a:latin typeface="Arial" panose="020B0604020202020204" pitchFamily="34" charset="0"/>
                          <a:cs typeface="Times New Roman" panose="02020603050405020304" pitchFamily="18" charset="0"/>
                          <a:sym typeface="+mn-ea"/>
                        </a:rPr>
                        <a:t>YER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lvl="0" algn="ctr" eaLnBrk="1" hangingPunct="1">
                        <a:buNone/>
                      </a:pP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1338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M04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Kalıp Operatörü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İMALAT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Volkan Yazıcı</a:t>
                      </a:r>
                      <a:endParaRPr lang="tr-TR" altLang="tr-TR" sz="17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Murat Efe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ClrTx/>
                        <a:buSzTx/>
                        <a:buFontTx/>
                        <a:buNone/>
                      </a:pPr>
                      <a:r>
                        <a:rPr lang="tr-TR" altLang="tr-TR" sz="1700" b="1" dirty="0">
                          <a:cs typeface="Times New Roman" panose="02020603050405020304" pitchFamily="18" charset="0"/>
                        </a:rPr>
                        <a:t>1</a:t>
                      </a:r>
                      <a:endParaRPr lang="tr-TR" altLang="tr-TR" sz="1700" b="1" dirty="0"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09.Kas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11:00-12:30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İmalat Ofis</a:t>
                      </a:r>
                      <a:endParaRPr lang="tr-TR" altLang="tr-TR" sz="1700" dirty="0"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1337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M13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Montaj Elemanı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MONTAJ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Yaşar Kaba</a:t>
                      </a:r>
                      <a:endParaRPr lang="tr-TR" altLang="tr-TR" sz="17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Sadi Kısa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ClrTx/>
                        <a:buSzTx/>
                        <a:buFontTx/>
                        <a:buNone/>
                      </a:pPr>
                      <a:r>
                        <a:rPr lang="tr-TR" altLang="tr-TR" sz="1700" b="1" dirty="0">
                          <a:cs typeface="Times New Roman" panose="02020603050405020304" pitchFamily="18" charset="0"/>
                        </a:rPr>
                        <a:t>1</a:t>
                      </a:r>
                      <a:endParaRPr lang="tr-TR" altLang="tr-TR" sz="1700" b="1" dirty="0"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11.Kas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14:00-15:30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Montaj Ofis</a:t>
                      </a:r>
                      <a:endParaRPr lang="tr-TR" altLang="tr-TR" sz="1700" dirty="0"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515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B42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Risk Takip Uzm.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İMALAT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Yeşim Şişman</a:t>
                      </a:r>
                      <a:endParaRPr lang="tr-TR" altLang="tr-TR" sz="17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Yeliz Özler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ClrTx/>
                        <a:buSzTx/>
                        <a:buFontTx/>
                        <a:buNone/>
                      </a:pPr>
                      <a:r>
                        <a:rPr lang="tr-TR" altLang="tr-TR" sz="1700" b="1" dirty="0">
                          <a:cs typeface="Times New Roman" panose="02020603050405020304" pitchFamily="18" charset="0"/>
                        </a:rPr>
                        <a:t>2</a:t>
                      </a:r>
                      <a:endParaRPr lang="tr-TR" altLang="tr-TR" sz="1700" b="1" dirty="0"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15.Kas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10:00-12:00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İK Ofisi</a:t>
                      </a:r>
                      <a:endParaRPr lang="tr-TR" altLang="tr-TR" sz="1700" dirty="0"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515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B25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İK Uzmanı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İK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Özlem Zengin</a:t>
                      </a:r>
                      <a:endParaRPr lang="tr-TR" altLang="tr-TR" sz="17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Arif Derviş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ClrTx/>
                        <a:buSzTx/>
                        <a:buFontTx/>
                        <a:buNone/>
                      </a:pPr>
                      <a:r>
                        <a:rPr lang="tr-TR" altLang="tr-TR" sz="1700" b="1" dirty="0">
                          <a:cs typeface="Times New Roman" panose="02020603050405020304" pitchFamily="18" charset="0"/>
                        </a:rPr>
                        <a:t>2</a:t>
                      </a:r>
                      <a:endParaRPr lang="tr-TR" altLang="tr-TR" sz="1700" b="1" dirty="0"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16.Kas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14:00-16:00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İK Ofisi</a:t>
                      </a:r>
                      <a:endParaRPr lang="tr-TR" altLang="tr-TR" sz="1700" dirty="0"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515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B17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Satış Mühendisi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SATIŞ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Mine Bacak</a:t>
                      </a:r>
                      <a:endParaRPr lang="tr-TR" altLang="tr-TR" sz="17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Mesut Ener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ClrTx/>
                        <a:buSzTx/>
                        <a:buFontTx/>
                        <a:buNone/>
                      </a:pPr>
                      <a:r>
                        <a:rPr lang="tr-TR" altLang="tr-TR" sz="1700" b="1" dirty="0">
                          <a:cs typeface="Times New Roman" panose="02020603050405020304" pitchFamily="18" charset="0"/>
                        </a:rPr>
                        <a:t>2</a:t>
                      </a:r>
                      <a:endParaRPr lang="tr-TR" altLang="tr-TR" sz="1700" b="1" dirty="0"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18.Kas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09:30-11:30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Satış Ofisi</a:t>
                      </a:r>
                      <a:endParaRPr lang="tr-TR" altLang="tr-TR" sz="1700" dirty="0"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515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B02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Kalite Mühendisi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KALİTE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Ayten Kafalı</a:t>
                      </a:r>
                      <a:endParaRPr lang="tr-TR" altLang="tr-TR" sz="17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Ali Doğan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ClrTx/>
                        <a:buSzTx/>
                        <a:buFontTx/>
                        <a:buNone/>
                      </a:pPr>
                      <a:r>
                        <a:rPr lang="tr-TR" altLang="tr-TR" sz="1700" b="1" dirty="0">
                          <a:cs typeface="Times New Roman" panose="02020603050405020304" pitchFamily="18" charset="0"/>
                        </a:rPr>
                        <a:t>3</a:t>
                      </a:r>
                      <a:endParaRPr lang="tr-TR" altLang="tr-TR" sz="1700" b="1" dirty="0"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22.Kas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15:30-17:30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Kalite Ofisi</a:t>
                      </a:r>
                      <a:endParaRPr lang="tr-TR" altLang="tr-TR" sz="1700" dirty="0"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8475">
                <a:tc gridSpan="8"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* Görüşme tarih ve saatleri, görüşülecek kişiler ve 1. Yöneticileri  ile koordine edilerek         belirlenmiştir. 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 anchorCtr="0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p>
                      <a:pPr lvl="0" eaLnBrk="1" hangingPunct="1">
                        <a:buNone/>
                      </a:pPr>
                      <a:endParaRPr lang="tr-TR" altLang="tr-TR" sz="1700" dirty="0"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" name="Ok: Sol 3">
            <a:hlinkClick r:id="rId2" action="ppaction://hlinksldjump"/>
          </p:cNvPr>
          <p:cNvSpPr/>
          <p:nvPr/>
        </p:nvSpPr>
        <p:spPr>
          <a:xfrm>
            <a:off x="7737475" y="5870575"/>
            <a:ext cx="670560" cy="31305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7650" name="Picture 8" descr="C:\Documents and Settings\toshiba\Desktop\site-bg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865188"/>
            <a:ext cx="9170988" cy="51641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1087438" y="490538"/>
            <a:ext cx="6997700" cy="457200"/>
          </a:xfrm>
          <a:prstGeom prst="rect">
            <a:avLst/>
          </a:prstGeom>
          <a:solidFill>
            <a:srgbClr val="FFFFFF"/>
          </a:solidFill>
        </p:spPr>
        <p:txBody>
          <a:bodyPr lIns="68580" tIns="34290" rIns="68580" bIns="34290"/>
          <a:p>
            <a:pPr algn="ctr" defTabSz="685800" eaLnBrk="1" hangingPunct="1">
              <a:buNone/>
            </a:pP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</a:rPr>
              <a:t>İŞ</a:t>
            </a: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ANAL</a:t>
            </a: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</a:rPr>
              <a:t>İ</a:t>
            </a: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Z</a:t>
            </a: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</a:rPr>
              <a:t>İ</a:t>
            </a: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UYGULAMA AŞAMASI</a:t>
            </a:r>
            <a:endParaRPr lang="en-US" altLang="tr-TR" b="1" dirty="0">
              <a:solidFill>
                <a:srgbClr val="3333CC"/>
              </a:solidFill>
              <a:latin typeface="Arial" panose="020B0604020202020204" pitchFamily="34" charset="0"/>
            </a:endParaRPr>
          </a:p>
        </p:txBody>
      </p:sp>
      <p:sp>
        <p:nvSpPr>
          <p:cNvPr id="19" name="Text Box 4"/>
          <p:cNvSpPr txBox="1"/>
          <p:nvPr/>
        </p:nvSpPr>
        <p:spPr>
          <a:xfrm>
            <a:off x="344488" y="1095375"/>
            <a:ext cx="4425950" cy="25003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ts val="450"/>
              </a:spcBef>
              <a:buChar char="•"/>
            </a:pPr>
            <a:r>
              <a:rPr lang="tr-TR" altLang="tr-TR" dirty="0">
                <a:latin typeface="Arial" panose="020B0604020202020204" pitchFamily="34" charset="0"/>
              </a:rPr>
              <a:t> İ</a:t>
            </a:r>
            <a:r>
              <a:rPr lang="en-US" altLang="tr-TR" dirty="0">
                <a:latin typeface="Arial" panose="020B0604020202020204" pitchFamily="34" charset="0"/>
              </a:rPr>
              <a:t>ş analiz </a:t>
            </a:r>
            <a:r>
              <a:rPr lang="en-US" altLang="tr-TR" b="1" dirty="0">
                <a:latin typeface="Arial" panose="020B0604020202020204" pitchFamily="34" charset="0"/>
              </a:rPr>
              <a:t>görüşme planları</a:t>
            </a:r>
            <a:r>
              <a:rPr lang="en-US" altLang="tr-TR" dirty="0">
                <a:latin typeface="Arial" panose="020B0604020202020204" pitchFamily="34" charset="0"/>
              </a:rPr>
              <a:t>na g</a:t>
            </a:r>
            <a:r>
              <a:rPr lang="tr-TR" altLang="tr-TR" dirty="0">
                <a:latin typeface="Arial" panose="020B0604020202020204" pitchFamily="34" charset="0"/>
              </a:rPr>
              <a:t>ö</a:t>
            </a:r>
            <a:r>
              <a:rPr lang="en-US" altLang="tr-TR" dirty="0">
                <a:latin typeface="Arial" panose="020B0604020202020204" pitchFamily="34" charset="0"/>
              </a:rPr>
              <a:t>re </a:t>
            </a:r>
            <a:endParaRPr lang="tr-TR" altLang="tr-TR" dirty="0">
              <a:latin typeface="Arial" panose="020B0604020202020204" pitchFamily="34" charset="0"/>
            </a:endParaRPr>
          </a:p>
          <a:p>
            <a:pPr eaLnBrk="1" hangingPunct="1">
              <a:spcBef>
                <a:spcPts val="450"/>
              </a:spcBef>
              <a:buChar char="•"/>
            </a:pPr>
            <a:r>
              <a:rPr lang="tr-TR" altLang="tr-TR" dirty="0">
                <a:latin typeface="Arial" panose="020B0604020202020204" pitchFamily="34" charset="0"/>
              </a:rPr>
              <a:t> E</a:t>
            </a:r>
            <a:r>
              <a:rPr lang="en-US" altLang="tr-TR" dirty="0">
                <a:latin typeface="Arial" panose="020B0604020202020204" pitchFamily="34" charset="0"/>
              </a:rPr>
              <a:t>kip üyelerinin </a:t>
            </a:r>
            <a:r>
              <a:rPr lang="en-US" altLang="tr-TR" b="1" dirty="0">
                <a:latin typeface="Arial" panose="020B0604020202020204" pitchFamily="34" charset="0"/>
              </a:rPr>
              <a:t>işi yapanlarla </a:t>
            </a:r>
            <a:endParaRPr lang="tr-TR" altLang="tr-TR" b="1" dirty="0">
              <a:latin typeface="Arial" panose="020B0604020202020204" pitchFamily="34" charset="0"/>
            </a:endParaRPr>
          </a:p>
          <a:p>
            <a:pPr eaLnBrk="1" hangingPunct="1">
              <a:spcBef>
                <a:spcPts val="450"/>
              </a:spcBef>
              <a:buChar char="•"/>
            </a:pPr>
            <a:r>
              <a:rPr lang="tr-TR" altLang="tr-TR" dirty="0">
                <a:latin typeface="Arial" panose="020B0604020202020204" pitchFamily="34" charset="0"/>
              </a:rPr>
              <a:t> B</a:t>
            </a:r>
            <a:r>
              <a:rPr lang="en-US" altLang="tr-TR" dirty="0">
                <a:latin typeface="Arial" panose="020B0604020202020204" pitchFamily="34" charset="0"/>
              </a:rPr>
              <a:t>elirlenen </a:t>
            </a:r>
            <a:r>
              <a:rPr lang="en-US" altLang="tr-TR" b="1" dirty="0">
                <a:latin typeface="Arial" panose="020B0604020202020204" pitchFamily="34" charset="0"/>
              </a:rPr>
              <a:t>form üzerinden </a:t>
            </a:r>
            <a:endParaRPr lang="tr-TR" altLang="tr-TR" b="1" dirty="0">
              <a:latin typeface="Arial" panose="020B0604020202020204" pitchFamily="34" charset="0"/>
            </a:endParaRPr>
          </a:p>
          <a:p>
            <a:pPr eaLnBrk="1" hangingPunct="1">
              <a:spcBef>
                <a:spcPts val="450"/>
              </a:spcBef>
              <a:buChar char="•"/>
            </a:pPr>
            <a:r>
              <a:rPr lang="tr-TR" altLang="tr-TR" dirty="0">
                <a:latin typeface="Arial" panose="020B0604020202020204" pitchFamily="34" charset="0"/>
              </a:rPr>
              <a:t> İ</a:t>
            </a:r>
            <a:r>
              <a:rPr lang="en-US" altLang="tr-TR" dirty="0">
                <a:latin typeface="Arial" panose="020B0604020202020204" pitchFamily="34" charset="0"/>
              </a:rPr>
              <a:t>ş analiz </a:t>
            </a:r>
            <a:r>
              <a:rPr lang="en-US" altLang="tr-TR" b="1" dirty="0">
                <a:latin typeface="Arial" panose="020B0604020202020204" pitchFamily="34" charset="0"/>
              </a:rPr>
              <a:t>görüşme</a:t>
            </a:r>
            <a:r>
              <a:rPr lang="en-US" altLang="tr-TR" dirty="0">
                <a:latin typeface="Arial" panose="020B0604020202020204" pitchFamily="34" charset="0"/>
              </a:rPr>
              <a:t>lerini </a:t>
            </a:r>
            <a:r>
              <a:rPr lang="en-US" altLang="tr-TR" b="1" dirty="0">
                <a:latin typeface="Arial" panose="020B0604020202020204" pitchFamily="34" charset="0"/>
              </a:rPr>
              <a:t>yapmaları</a:t>
            </a:r>
            <a:endParaRPr lang="tr-TR" altLang="tr-TR" b="1" dirty="0">
              <a:latin typeface="Arial" panose="020B0604020202020204" pitchFamily="34" charset="0"/>
            </a:endParaRPr>
          </a:p>
        </p:txBody>
      </p:sp>
      <p:sp>
        <p:nvSpPr>
          <p:cNvPr id="22" name="Text Box 4"/>
          <p:cNvSpPr txBox="1">
            <a:spLocks noChangeArrowheads="1"/>
          </p:cNvSpPr>
          <p:nvPr/>
        </p:nvSpPr>
        <p:spPr bwMode="auto">
          <a:xfrm>
            <a:off x="5180013" y="1196975"/>
            <a:ext cx="3654425" cy="17621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tr-TR" altLang="tr-TR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Üç grup personel</a:t>
            </a:r>
            <a:endParaRPr kumimoji="0" lang="tr-TR" altLang="tr-TR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257175" marR="0" lvl="0" indent="-257175" algn="l" defTabSz="914400" rtl="0" eaLnBrk="1" fontAlgn="base" latinLnBrk="0" hangingPunct="1">
              <a:lnSpc>
                <a:spcPct val="100000"/>
              </a:lnSpc>
              <a:spcBef>
                <a:spcPts val="45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tr-TR" altLang="tr-T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Mavi yakalı </a:t>
            </a:r>
            <a:r>
              <a:rPr kumimoji="0" lang="tr-TR" altLang="tr-TR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personel</a:t>
            </a:r>
            <a:endParaRPr kumimoji="0" lang="tr-TR" altLang="tr-T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257175" marR="0" lvl="0" indent="-257175" algn="l" defTabSz="914400" rtl="0" eaLnBrk="1" fontAlgn="base" latinLnBrk="0" hangingPunct="1">
              <a:lnSpc>
                <a:spcPct val="100000"/>
              </a:lnSpc>
              <a:spcBef>
                <a:spcPts val="45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tr-TR" altLang="tr-TR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Beyaz yakalı </a:t>
            </a:r>
            <a:r>
              <a:rPr kumimoji="0" lang="tr-TR" altLang="tr-TR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personel</a:t>
            </a:r>
            <a:endParaRPr kumimoji="0" lang="tr-TR" altLang="tr-TR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257175" marR="0" lvl="0" indent="-257175" algn="l" defTabSz="914400" rtl="0" eaLnBrk="1" fontAlgn="base" latinLnBrk="0" hangingPunct="1">
              <a:lnSpc>
                <a:spcPct val="100000"/>
              </a:lnSpc>
              <a:spcBef>
                <a:spcPts val="45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tr-TR" altLang="tr-TR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Yöneticil</a:t>
            </a:r>
            <a:r>
              <a:rPr kumimoji="0" lang="tr-TR" altLang="tr-TR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er</a:t>
            </a:r>
            <a:endParaRPr kumimoji="0" lang="tr-TR" altLang="tr-TR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3" name="Text Box 4"/>
          <p:cNvSpPr txBox="1"/>
          <p:nvPr/>
        </p:nvSpPr>
        <p:spPr>
          <a:xfrm>
            <a:off x="330200" y="3616325"/>
            <a:ext cx="4425950" cy="1200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Char char="•"/>
            </a:pPr>
            <a:r>
              <a:rPr lang="tr-TR" altLang="tr-TR" b="1" dirty="0">
                <a:latin typeface="Arial" panose="020B0604020202020204" pitchFamily="34" charset="0"/>
              </a:rPr>
              <a:t> Mavi yakalı:  </a:t>
            </a:r>
            <a:r>
              <a:rPr lang="tr-TR" altLang="tr-TR" b="1" dirty="0">
                <a:solidFill>
                  <a:srgbClr val="FF0000"/>
                </a:solidFill>
                <a:latin typeface="Arial" panose="020B0604020202020204" pitchFamily="34" charset="0"/>
              </a:rPr>
              <a:t>İş yerini gözlemleme + İşi anlattırma+ Birlikte form doldurma</a:t>
            </a:r>
            <a:endParaRPr lang="tr-TR" altLang="tr-TR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25" name="Text Box 4"/>
          <p:cNvSpPr txBox="1"/>
          <p:nvPr/>
        </p:nvSpPr>
        <p:spPr>
          <a:xfrm>
            <a:off x="5076190" y="5445125"/>
            <a:ext cx="3758565" cy="1259205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pPr eaLnBrk="1" hangingPunct="1">
              <a:spcBef>
                <a:spcPct val="50000"/>
              </a:spcBef>
              <a:buChar char="•"/>
            </a:pPr>
            <a:r>
              <a:rPr lang="tr-TR" altLang="tr-TR" b="1" dirty="0">
                <a:latin typeface="Arial" panose="020B0604020202020204" pitchFamily="34" charset="0"/>
              </a:rPr>
              <a:t> </a:t>
            </a:r>
            <a:r>
              <a:rPr lang="tr-TR" altLang="tr-TR" dirty="0">
                <a:latin typeface="Arial" panose="020B0604020202020204" pitchFamily="34" charset="0"/>
              </a:rPr>
              <a:t>İş analiz formlarını</a:t>
            </a:r>
            <a:r>
              <a:rPr lang="tr-TR" altLang="tr-TR" b="1" dirty="0">
                <a:latin typeface="Arial" panose="020B0604020202020204" pitchFamily="34" charset="0"/>
              </a:rPr>
              <a:t> ortak klasöre yükleme</a:t>
            </a:r>
            <a:endParaRPr lang="tr-TR" altLang="tr-TR" dirty="0">
              <a:latin typeface="Arial" panose="020B0604020202020204" pitchFamily="34" charset="0"/>
            </a:endParaRPr>
          </a:p>
        </p:txBody>
      </p:sp>
      <p:sp>
        <p:nvSpPr>
          <p:cNvPr id="24" name="Text Box 4"/>
          <p:cNvSpPr txBox="1"/>
          <p:nvPr/>
        </p:nvSpPr>
        <p:spPr>
          <a:xfrm>
            <a:off x="344488" y="4919663"/>
            <a:ext cx="4570412" cy="1570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Char char="•"/>
            </a:pPr>
            <a:r>
              <a:rPr lang="tr-TR" altLang="tr-TR" b="1" dirty="0">
                <a:latin typeface="Arial" panose="020B0604020202020204" pitchFamily="34" charset="0"/>
              </a:rPr>
              <a:t> Beyaz yakalı-  Yönetici : </a:t>
            </a:r>
            <a:r>
              <a:rPr lang="tr-TR" altLang="tr-TR" dirty="0">
                <a:latin typeface="Arial" panose="020B0604020202020204" pitchFamily="34" charset="0"/>
              </a:rPr>
              <a:t>Görevler önceden hazırlık + birlikte gözden geçirme ve form doldurma</a:t>
            </a:r>
            <a:endParaRPr lang="tr-TR" altLang="tr-TR" dirty="0">
              <a:latin typeface="Arial" panose="020B0604020202020204" pitchFamily="34" charset="0"/>
            </a:endParaRPr>
          </a:p>
        </p:txBody>
      </p:sp>
      <p:pic>
        <p:nvPicPr>
          <p:cNvPr id="27657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3763" y="2996883"/>
            <a:ext cx="1965325" cy="12858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Text Box 4"/>
          <p:cNvSpPr txBox="1"/>
          <p:nvPr/>
        </p:nvSpPr>
        <p:spPr>
          <a:xfrm>
            <a:off x="5051425" y="4509135"/>
            <a:ext cx="3943985" cy="1259205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pPr eaLnBrk="1" hangingPunct="1">
              <a:spcBef>
                <a:spcPct val="50000"/>
              </a:spcBef>
              <a:buChar char="•"/>
            </a:pPr>
            <a:r>
              <a:rPr lang="tr-TR" altLang="tr-TR" b="1" dirty="0">
                <a:latin typeface="Arial" panose="020B0604020202020204" pitchFamily="34" charset="0"/>
              </a:rPr>
              <a:t> Önceki </a:t>
            </a:r>
            <a:r>
              <a:rPr lang="tr-TR" altLang="tr-TR" dirty="0">
                <a:latin typeface="Arial" panose="020B0604020202020204" pitchFamily="34" charset="0"/>
              </a:rPr>
              <a:t>çalışmalardan, </a:t>
            </a:r>
            <a:r>
              <a:rPr lang="tr-TR" altLang="tr-TR" b="1" dirty="0">
                <a:latin typeface="Arial" panose="020B0604020202020204" pitchFamily="34" charset="0"/>
              </a:rPr>
              <a:t>iş tanımlarından yararlanma</a:t>
            </a:r>
            <a:endParaRPr lang="tr-TR" altLang="tr-TR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2" grpId="0"/>
      <p:bldP spid="23" grpId="0"/>
      <p:bldP spid="25" grpId="0"/>
      <p:bldP spid="24" grpId="0"/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6" name="Rectangle 2"/>
          <p:cNvSpPr>
            <a:spLocks noGrp="1"/>
          </p:cNvSpPr>
          <p:nvPr>
            <p:ph type="title" hasCustomPrompt="1"/>
          </p:nvPr>
        </p:nvSpPr>
        <p:spPr>
          <a:xfrm>
            <a:off x="593481" y="471854"/>
            <a:ext cx="7957038" cy="562708"/>
          </a:xfrm>
          <a:solidFill>
            <a:srgbClr val="FFFFFF"/>
          </a:solidFill>
          <a:ln>
            <a:noFill/>
          </a:ln>
        </p:spPr>
        <p:txBody>
          <a:bodyPr/>
          <a:p>
            <a:pPr algn="ctr" defTabSz="685800" eaLnBrk="1" hangingPunct="1">
              <a:buClrTx/>
              <a:buSzTx/>
              <a:buFontTx/>
            </a:pPr>
            <a:r>
              <a:rPr lang="tr-TR" altLang="tr-TR" sz="2400" b="1" kern="1200" cap="all" dirty="0">
                <a:solidFill>
                  <a:srgbClr val="3333CC"/>
                </a:solidFill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  <a:sym typeface="+mn-ea"/>
              </a:rPr>
              <a:t>İş Analiz Görüşmeleri ve İnceleme Çalışmaları</a:t>
            </a:r>
            <a:endParaRPr lang="tr-TR" altLang="tr-TR" sz="2400" b="1" kern="1200" cap="all" dirty="0">
              <a:solidFill>
                <a:srgbClr val="3333CC"/>
              </a:solidFill>
              <a:uFillTx/>
              <a:latin typeface="Arial" panose="020B0604020202020204" pitchFamily="34" charset="0"/>
              <a:ea typeface="+mn-ea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" name="Metin Kutusu 2"/>
          <p:cNvSpPr txBox="1"/>
          <p:nvPr/>
        </p:nvSpPr>
        <p:spPr>
          <a:xfrm>
            <a:off x="544830" y="1254125"/>
            <a:ext cx="5848350" cy="311594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>
              <a:spcBef>
                <a:spcPts val="400"/>
              </a:spcBef>
              <a:spcAft>
                <a:spcPts val="400"/>
              </a:spcAft>
              <a:buNone/>
            </a:pPr>
            <a:endParaRPr lang="tr-TR" altLang="x-none" sz="2585" dirty="0">
              <a:latin typeface="Arial" panose="020B0604020202020204" pitchFamily="34" charset="0"/>
            </a:endParaRPr>
          </a:p>
          <a:p>
            <a:pPr>
              <a:spcBef>
                <a:spcPts val="400"/>
              </a:spcBef>
              <a:spcAft>
                <a:spcPts val="400"/>
              </a:spcAft>
              <a:buFont typeface="Times New Roman" panose="02020603050405020304" pitchFamily="18" charset="0"/>
              <a:buAutoNum type="arabicPeriod"/>
            </a:pPr>
            <a:r>
              <a:rPr lang="tr-TR" altLang="x-none" dirty="0">
                <a:latin typeface="Arial" panose="020B0604020202020204" pitchFamily="34" charset="0"/>
              </a:rPr>
              <a:t>Görüşülecek kişilere duyuru yapılması</a:t>
            </a:r>
            <a:endParaRPr lang="tr-TR" altLang="x-none" dirty="0">
              <a:latin typeface="Arial" panose="020B0604020202020204" pitchFamily="34" charset="0"/>
            </a:endParaRPr>
          </a:p>
          <a:p>
            <a:pPr>
              <a:spcBef>
                <a:spcPts val="400"/>
              </a:spcBef>
              <a:spcAft>
                <a:spcPts val="400"/>
              </a:spcAft>
              <a:buFont typeface="Times New Roman" panose="02020603050405020304" pitchFamily="18" charset="0"/>
              <a:buAutoNum type="arabicPeriod"/>
            </a:pPr>
            <a:r>
              <a:rPr lang="en-US" altLang="en-US" dirty="0">
                <a:latin typeface="Arial" panose="020B0604020202020204" pitchFamily="34" charset="0"/>
              </a:rPr>
              <a:t>İ</a:t>
            </a:r>
            <a:r>
              <a:rPr lang="en-US" altLang="tr-TR" dirty="0">
                <a:latin typeface="Arial" panose="020B0604020202020204" pitchFamily="34" charset="0"/>
              </a:rPr>
              <a:t>lk </a:t>
            </a:r>
            <a:r>
              <a:rPr lang="en-US" altLang="en-US" dirty="0">
                <a:latin typeface="Arial" panose="020B0604020202020204" pitchFamily="34" charset="0"/>
              </a:rPr>
              <a:t>İş </a:t>
            </a:r>
            <a:r>
              <a:rPr lang="en-US" altLang="tr-TR" dirty="0">
                <a:latin typeface="Arial" panose="020B0604020202020204" pitchFamily="34" charset="0"/>
              </a:rPr>
              <a:t>Analiz G</a:t>
            </a:r>
            <a:r>
              <a:rPr lang="en-US" altLang="en-US" dirty="0">
                <a:latin typeface="Arial" panose="020B0604020202020204" pitchFamily="34" charset="0"/>
              </a:rPr>
              <a:t>ö</a:t>
            </a:r>
            <a:r>
              <a:rPr lang="en-US" altLang="tr-TR" dirty="0">
                <a:latin typeface="Arial" panose="020B0604020202020204" pitchFamily="34" charset="0"/>
              </a:rPr>
              <a:t>r</a:t>
            </a:r>
            <a:r>
              <a:rPr lang="en-US" altLang="en-US" dirty="0">
                <a:latin typeface="Arial" panose="020B0604020202020204" pitchFamily="34" charset="0"/>
              </a:rPr>
              <a:t>ü</a:t>
            </a:r>
            <a:r>
              <a:rPr lang="en-US" altLang="en-US" dirty="0">
                <a:latin typeface="Arial" panose="020B0604020202020204" pitchFamily="34" charset="0"/>
              </a:rPr>
              <a:t>ş</a:t>
            </a:r>
            <a:r>
              <a:rPr lang="en-US" altLang="tr-TR" dirty="0">
                <a:latin typeface="Arial" panose="020B0604020202020204" pitchFamily="34" charset="0"/>
              </a:rPr>
              <a:t>melerinin </a:t>
            </a:r>
            <a:r>
              <a:rPr lang="en-US" altLang="en-US" dirty="0">
                <a:latin typeface="Arial" panose="020B0604020202020204" pitchFamily="34" charset="0"/>
              </a:rPr>
              <a:t>İ</a:t>
            </a:r>
            <a:r>
              <a:rPr lang="en-US" altLang="tr-TR" dirty="0">
                <a:latin typeface="Arial" panose="020B0604020202020204" pitchFamily="34" charset="0"/>
              </a:rPr>
              <a:t>zlenmesi </a:t>
            </a:r>
            <a:r>
              <a:rPr lang="tr-TR" altLang="en-US" dirty="0">
                <a:latin typeface="Arial" panose="020B0604020202020204" pitchFamily="34" charset="0"/>
              </a:rPr>
              <a:t>ve geribildirim verilmesi</a:t>
            </a:r>
            <a:endParaRPr lang="en-US" altLang="tr-TR" dirty="0">
              <a:latin typeface="Arial" panose="020B060402020202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Times New Roman" panose="02020603050405020304" pitchFamily="18" charset="0"/>
              <a:buAutoNum type="arabicPeriod"/>
            </a:pPr>
            <a:r>
              <a:rPr lang="tr-TR" altLang="x-none" dirty="0">
                <a:latin typeface="Arial" panose="020B0604020202020204" pitchFamily="34" charset="0"/>
              </a:rPr>
              <a:t>İş analiz görüşmelerinin yapılması ve yüklenmesi</a:t>
            </a:r>
            <a:endParaRPr lang="tr-TR" altLang="x-none" dirty="0">
              <a:latin typeface="Arial" panose="020B0604020202020204" pitchFamily="34" charset="0"/>
            </a:endParaRPr>
          </a:p>
          <a:p>
            <a:pPr>
              <a:buFont typeface="Times New Roman" panose="02020603050405020304" pitchFamily="18" charset="0"/>
              <a:buAutoNum type="arabicPeriod"/>
            </a:pPr>
            <a:endParaRPr lang="tr-TR" altLang="x-none" dirty="0">
              <a:latin typeface="Arial" panose="020B0604020202020204" pitchFamily="34" charset="0"/>
            </a:endParaRPr>
          </a:p>
        </p:txBody>
      </p:sp>
      <p:sp>
        <p:nvSpPr>
          <p:cNvPr id="2" name="Metin Kutusu 1"/>
          <p:cNvSpPr txBox="1"/>
          <p:nvPr/>
        </p:nvSpPr>
        <p:spPr>
          <a:xfrm>
            <a:off x="4638675" y="3789045"/>
            <a:ext cx="3911600" cy="219773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>
              <a:buNone/>
            </a:pPr>
            <a:endParaRPr lang="tr-TR" altLang="x-none" sz="2585" dirty="0">
              <a:latin typeface="Arial" panose="020B060402020202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Times New Roman" panose="02020603050405020304" pitchFamily="18" charset="0"/>
            </a:pPr>
            <a:r>
              <a:rPr lang="tr-TR" altLang="x-none" dirty="0">
                <a:latin typeface="Arial" panose="020B0604020202020204" pitchFamily="34" charset="0"/>
              </a:rPr>
              <a:t>4. İnceleyen kişilere duyuru yapılması</a:t>
            </a:r>
            <a:endParaRPr lang="tr-TR" altLang="x-none" dirty="0">
              <a:latin typeface="Arial" panose="020B060402020202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Times New Roman" panose="02020603050405020304" pitchFamily="18" charset="0"/>
            </a:pPr>
            <a:r>
              <a:rPr lang="tr-TR" altLang="x-none" dirty="0">
                <a:latin typeface="Arial" panose="020B0604020202020204" pitchFamily="34" charset="0"/>
              </a:rPr>
              <a:t>5. İş analiz formlarının incelenmesi ve yüklenmesi</a:t>
            </a:r>
            <a:endParaRPr lang="tr-TR" altLang="x-none" dirty="0">
              <a:latin typeface="Arial" panose="020B0604020202020204" pitchFamily="34" charset="0"/>
            </a:endParaRPr>
          </a:p>
        </p:txBody>
      </p:sp>
      <p:pic>
        <p:nvPicPr>
          <p:cNvPr id="4" name="Resim 3" descr="b12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7405" y="4149090"/>
            <a:ext cx="3039110" cy="2026285"/>
          </a:xfrm>
          <a:prstGeom prst="rect">
            <a:avLst/>
          </a:prstGeom>
        </p:spPr>
      </p:pic>
      <p:pic>
        <p:nvPicPr>
          <p:cNvPr id="5" name="Resim 4" descr="b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2270" y="1412875"/>
            <a:ext cx="2005965" cy="264604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4578" name="Picture 8" descr="C:\Documents and Settings\toshiba\Desktop\site-bg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866043"/>
            <a:ext cx="9171843" cy="51625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1085850" y="523143"/>
            <a:ext cx="6998677" cy="457200"/>
          </a:xfrm>
          <a:prstGeom prst="rect">
            <a:avLst/>
          </a:prstGeom>
          <a:solidFill>
            <a:srgbClr val="FFFFFF"/>
          </a:solidFill>
        </p:spPr>
        <p:txBody>
          <a:bodyPr lIns="68580" tIns="34290" rIns="68580" bIns="34290"/>
          <a:p>
            <a:pPr algn="ctr" defTabSz="742950" eaLnBrk="1" hangingPunct="1">
              <a:buNone/>
            </a:pPr>
            <a:r>
              <a:rPr lang="tr-TR" altLang="tr-TR" sz="2585" b="1" dirty="0">
                <a:solidFill>
                  <a:srgbClr val="3333CC"/>
                </a:solidFill>
                <a:latin typeface="Arial" panose="020B0604020202020204" pitchFamily="34" charset="0"/>
              </a:rPr>
              <a:t>İŞ</a:t>
            </a:r>
            <a:r>
              <a:rPr lang="tr-TR" altLang="tr-TR" sz="2585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ANAL</a:t>
            </a:r>
            <a:r>
              <a:rPr lang="tr-TR" altLang="tr-TR" sz="2585" b="1" dirty="0">
                <a:solidFill>
                  <a:srgbClr val="3333CC"/>
                </a:solidFill>
                <a:latin typeface="Arial" panose="020B0604020202020204" pitchFamily="34" charset="0"/>
              </a:rPr>
              <a:t>İ</a:t>
            </a:r>
            <a:r>
              <a:rPr lang="tr-TR" altLang="tr-TR" sz="2585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Z</a:t>
            </a:r>
            <a:r>
              <a:rPr lang="tr-TR" altLang="tr-TR" sz="2585" b="1" dirty="0">
                <a:solidFill>
                  <a:srgbClr val="3333CC"/>
                </a:solidFill>
                <a:latin typeface="Arial" panose="020B0604020202020204" pitchFamily="34" charset="0"/>
              </a:rPr>
              <a:t>İ</a:t>
            </a:r>
            <a:r>
              <a:rPr lang="tr-TR" altLang="tr-TR" sz="2585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FORMU - 1</a:t>
            </a:r>
            <a:endParaRPr lang="en-US" altLang="tr-TR" sz="2585" b="1" dirty="0">
              <a:solidFill>
                <a:srgbClr val="3333CC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24580" name="Tablo 24579"/>
          <p:cNvGraphicFramePr/>
          <p:nvPr/>
        </p:nvGraphicFramePr>
        <p:xfrm>
          <a:off x="357554" y="1055077"/>
          <a:ext cx="8428355" cy="5169535"/>
        </p:xfrm>
        <a:graphic>
          <a:graphicData uri="http://schemas.openxmlformats.org/drawingml/2006/table">
            <a:tbl>
              <a:tblPr/>
              <a:tblGrid>
                <a:gridCol w="5420360"/>
                <a:gridCol w="3007995"/>
              </a:tblGrid>
              <a:tr h="57467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tr-TR" altLang="x-none" sz="2215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FİRMA LOGO</a:t>
                      </a:r>
                      <a:endParaRPr lang="tr-TR" altLang="x-none" sz="2215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5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fontAlgn="ctr" hangingPunct="1">
                        <a:buNone/>
                      </a:pPr>
                      <a:r>
                        <a:rPr lang="tr-TR" altLang="x-none" sz="2215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İŞ ANALİZ FORMU </a:t>
                      </a:r>
                      <a:endParaRPr lang="tr-TR" altLang="x-none" sz="2215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5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990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fontAlgn="ctr" hangingPunct="1">
                        <a:buNone/>
                      </a:pPr>
                      <a:r>
                        <a:rPr lang="tr-TR" altLang="x-none" sz="2215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1- POZİSYON BİLGİLERİ :</a:t>
                      </a:r>
                      <a:endParaRPr lang="tr-TR" altLang="x-none" sz="2215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5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fontAlgn="b" hangingPunct="1">
                        <a:buNone/>
                      </a:pP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5" marB="0" anchor="b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338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POZİSYON NO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5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fontAlgn="b" hangingPunct="1"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5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7338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BİRİM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5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5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528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BÖLÜM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5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5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01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GÖREV ÜNVANI (MEVCUT)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5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5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338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BAĞLI OLDUĞU POZİSYON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5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5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528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KENDİSİNE BAĞLI POZİSYON(LAR)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5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5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417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AST SAYISI (DOĞRUDAN/ TOPLAM)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5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5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338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GİDİLEBİLECEK  POZİSYONLAR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5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5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01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GELİNEBİLECEK  POZİSYONLAR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5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5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528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İÇ İLİŞKİLER (MÜŞTERİLER)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5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5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338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DIŞ İLİŞKİLER (MÜŞTERİLER)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5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5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6626" name="Picture 8" descr="C:\Documents and Settings\toshiba\Desktop\site-bg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866043"/>
            <a:ext cx="9171843" cy="51625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1072662" y="408843"/>
            <a:ext cx="6998677" cy="457200"/>
          </a:xfrm>
          <a:prstGeom prst="rect">
            <a:avLst/>
          </a:prstGeom>
          <a:solidFill>
            <a:srgbClr val="FFFFFF"/>
          </a:solidFill>
        </p:spPr>
        <p:txBody>
          <a:bodyPr lIns="68580" tIns="34290" rIns="68580" bIns="34290"/>
          <a:p>
            <a:pPr algn="ctr" defTabSz="742950" eaLnBrk="1" hangingPunct="1">
              <a:buNone/>
            </a:pPr>
            <a:r>
              <a:rPr lang="tr-TR" altLang="tr-TR" sz="2585" b="1" dirty="0">
                <a:solidFill>
                  <a:srgbClr val="3333CC"/>
                </a:solidFill>
                <a:latin typeface="Arial" panose="020B0604020202020204" pitchFamily="34" charset="0"/>
              </a:rPr>
              <a:t>İŞ</a:t>
            </a:r>
            <a:r>
              <a:rPr lang="tr-TR" altLang="tr-TR" sz="2585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ANAL</a:t>
            </a:r>
            <a:r>
              <a:rPr lang="tr-TR" altLang="tr-TR" sz="2585" b="1" dirty="0">
                <a:solidFill>
                  <a:srgbClr val="3333CC"/>
                </a:solidFill>
                <a:latin typeface="Arial" panose="020B0604020202020204" pitchFamily="34" charset="0"/>
              </a:rPr>
              <a:t>İ</a:t>
            </a:r>
            <a:r>
              <a:rPr lang="tr-TR" altLang="tr-TR" sz="2585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Z</a:t>
            </a:r>
            <a:r>
              <a:rPr lang="tr-TR" altLang="tr-TR" sz="2585" b="1" dirty="0">
                <a:solidFill>
                  <a:srgbClr val="3333CC"/>
                </a:solidFill>
                <a:latin typeface="Arial" panose="020B0604020202020204" pitchFamily="34" charset="0"/>
              </a:rPr>
              <a:t>İ</a:t>
            </a:r>
            <a:r>
              <a:rPr lang="tr-TR" altLang="tr-TR" sz="2585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FORMU - 2</a:t>
            </a:r>
            <a:endParaRPr lang="en-US" altLang="tr-TR" sz="2585" b="1" dirty="0">
              <a:solidFill>
                <a:srgbClr val="3333CC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26628" name="Tablo 26627"/>
          <p:cNvGraphicFramePr/>
          <p:nvPr/>
        </p:nvGraphicFramePr>
        <p:xfrm>
          <a:off x="326781" y="866043"/>
          <a:ext cx="8517890" cy="5471160"/>
        </p:xfrm>
        <a:graphic>
          <a:graphicData uri="http://schemas.openxmlformats.org/drawingml/2006/table">
            <a:tbl>
              <a:tblPr/>
              <a:tblGrid>
                <a:gridCol w="2823845"/>
                <a:gridCol w="5694045"/>
              </a:tblGrid>
              <a:tr h="44704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fontAlgn="ctr" hangingPunct="1">
                        <a:buNone/>
                      </a:pPr>
                      <a:r>
                        <a:rPr lang="tr-TR" altLang="x-none" sz="2215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   2A- İŞİN AMACI   :     </a:t>
                      </a:r>
                      <a:endParaRPr lang="tr-TR" altLang="x-none" sz="2215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92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92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417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fontAlgn="ctr" hangingPunct="1">
                        <a:buNone/>
                      </a:pPr>
                      <a:r>
                        <a:rPr lang="tr-TR" altLang="x-none" sz="2215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   2B- İŞİN İÇERİĞİ :</a:t>
                      </a:r>
                      <a:endParaRPr lang="tr-TR" altLang="x-none" sz="2215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>
                      <a:noFill/>
                    </a:lnL>
                    <a:lnR>
                      <a:noFill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fontAlgn="b" hangingPunct="1">
                        <a:buNone/>
                      </a:pPr>
                      <a:endParaRPr lang="tr-TR" altLang="x-none" sz="925" dirty="0">
                        <a:solidFill>
                          <a:srgbClr val="000000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535" marR="6535" marT="6536" marB="0" anchor="b" anchorCtr="0">
                    <a:lnL>
                      <a:noFill/>
                    </a:lnL>
                    <a:lnR>
                      <a:noFill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480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NO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215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TEMEL GÖREV VE SORUMLULUKLAR</a:t>
                      </a:r>
                      <a:endParaRPr lang="tr-TR" altLang="x-none" sz="2215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431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tr-TR" altLang="x-none" sz="111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</a:t>
                      </a:r>
                      <a:endParaRPr lang="tr-TR" altLang="x-none" sz="111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92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92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621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tr-TR" altLang="x-none" sz="111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2</a:t>
                      </a:r>
                      <a:endParaRPr lang="tr-TR" altLang="x-none" sz="111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92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92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558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tr-TR" altLang="x-none" sz="111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3</a:t>
                      </a:r>
                      <a:endParaRPr lang="tr-TR" altLang="x-none" sz="111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92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92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431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tr-TR" altLang="x-none" sz="111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4</a:t>
                      </a:r>
                      <a:endParaRPr lang="tr-TR" altLang="x-none" sz="111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92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92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494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tr-TR" altLang="x-none" sz="111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5</a:t>
                      </a:r>
                      <a:endParaRPr lang="tr-TR" altLang="x-none" sz="111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92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92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685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tr-TR" altLang="x-none" sz="111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6</a:t>
                      </a:r>
                      <a:endParaRPr lang="tr-TR" altLang="x-none" sz="111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92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92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431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tr-TR" altLang="x-none" sz="111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7</a:t>
                      </a:r>
                      <a:endParaRPr lang="tr-TR" altLang="x-none" sz="111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92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92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494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tr-TR" altLang="x-none" sz="111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8</a:t>
                      </a:r>
                      <a:endParaRPr lang="tr-TR" altLang="x-none" sz="111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92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92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494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tr-TR" altLang="x-none" sz="111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9</a:t>
                      </a:r>
                      <a:endParaRPr lang="tr-TR" altLang="x-none" sz="111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92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92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621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tr-TR" altLang="x-none" sz="111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10</a:t>
                      </a:r>
                      <a:endParaRPr lang="tr-TR" altLang="x-none" sz="111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92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92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494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tr-TR" altLang="x-none" sz="111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11</a:t>
                      </a:r>
                      <a:endParaRPr lang="tr-TR" altLang="x-none" sz="111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92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92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494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tr-TR" altLang="x-none" sz="111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12</a:t>
                      </a:r>
                      <a:endParaRPr lang="tr-TR" altLang="x-none" sz="111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92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92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621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tr-TR" altLang="x-none" sz="111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13</a:t>
                      </a:r>
                      <a:endParaRPr lang="tr-TR" altLang="x-none" sz="111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92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92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494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tr-TR" altLang="x-none" sz="111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14</a:t>
                      </a:r>
                      <a:endParaRPr lang="tr-TR" altLang="x-none" sz="111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92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92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494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tr-TR" altLang="x-none" sz="111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15</a:t>
                      </a:r>
                      <a:endParaRPr lang="tr-TR" altLang="x-none" sz="111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92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92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494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tr-TR" altLang="x-none" sz="111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16</a:t>
                      </a:r>
                      <a:endParaRPr lang="tr-TR" altLang="x-none" sz="111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92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92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621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tr-TR" altLang="x-none" sz="111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17</a:t>
                      </a:r>
                      <a:endParaRPr lang="tr-TR" altLang="x-none" sz="111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92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92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494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tr-TR" altLang="x-none" sz="111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18</a:t>
                      </a:r>
                      <a:endParaRPr lang="tr-TR" altLang="x-none" sz="111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92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92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494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tr-TR" altLang="x-none" sz="111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19</a:t>
                      </a:r>
                      <a:endParaRPr lang="tr-TR" altLang="x-none" sz="111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92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92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547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20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03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Yukarıdaki görevler kapsamında amirinin vereceği diğer görevlerin yapılması</a:t>
                      </a:r>
                      <a:endParaRPr lang="tr-TR" altLang="x-none" sz="203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1072662" y="408843"/>
            <a:ext cx="6998677" cy="457200"/>
          </a:xfrm>
          <a:prstGeom prst="rect">
            <a:avLst/>
          </a:prstGeom>
          <a:solidFill>
            <a:srgbClr val="FFFFFF"/>
          </a:solidFill>
        </p:spPr>
        <p:txBody>
          <a:bodyPr lIns="68580" tIns="34290" rIns="68580" bIns="34290"/>
          <a:p>
            <a:pPr algn="ctr" defTabSz="742950" eaLnBrk="1" hangingPunct="1">
              <a:buNone/>
            </a:pPr>
            <a:r>
              <a:rPr lang="tr-TR" altLang="tr-TR" sz="2585" b="1" dirty="0">
                <a:solidFill>
                  <a:srgbClr val="3333CC"/>
                </a:solidFill>
                <a:latin typeface="Arial" panose="020B0604020202020204" pitchFamily="34" charset="0"/>
              </a:rPr>
              <a:t>İŞ</a:t>
            </a:r>
            <a:r>
              <a:rPr lang="tr-TR" altLang="tr-TR" sz="2585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ANAL</a:t>
            </a:r>
            <a:r>
              <a:rPr lang="tr-TR" altLang="tr-TR" sz="2585" b="1" dirty="0">
                <a:solidFill>
                  <a:srgbClr val="3333CC"/>
                </a:solidFill>
                <a:latin typeface="Arial" panose="020B0604020202020204" pitchFamily="34" charset="0"/>
              </a:rPr>
              <a:t>İ</a:t>
            </a:r>
            <a:r>
              <a:rPr lang="tr-TR" altLang="tr-TR" sz="2585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Z</a:t>
            </a:r>
            <a:r>
              <a:rPr lang="tr-TR" altLang="tr-TR" sz="2585" b="1" dirty="0">
                <a:solidFill>
                  <a:srgbClr val="3333CC"/>
                </a:solidFill>
                <a:latin typeface="Arial" panose="020B0604020202020204" pitchFamily="34" charset="0"/>
              </a:rPr>
              <a:t>İ</a:t>
            </a:r>
            <a:r>
              <a:rPr lang="tr-TR" altLang="tr-TR" sz="2585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FORMU - 3</a:t>
            </a:r>
            <a:endParaRPr lang="en-US" altLang="tr-TR" sz="2585" b="1" dirty="0">
              <a:solidFill>
                <a:srgbClr val="3333CC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28675" name="Tablo 28674"/>
          <p:cNvGraphicFramePr/>
          <p:nvPr/>
        </p:nvGraphicFramePr>
        <p:xfrm>
          <a:off x="548054" y="1310054"/>
          <a:ext cx="7886700" cy="4451350"/>
        </p:xfrm>
        <a:graphic>
          <a:graphicData uri="http://schemas.openxmlformats.org/drawingml/2006/table">
            <a:tbl>
              <a:tblPr/>
              <a:tblGrid>
                <a:gridCol w="4073525"/>
                <a:gridCol w="3813175"/>
              </a:tblGrid>
              <a:tr h="44577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fontAlgn="ctr" hangingPunct="1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x-none" sz="2215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3- ÇALIŞMA ORTAMI :</a:t>
                      </a:r>
                      <a:endParaRPr lang="tr-TR" altLang="x-none" sz="2215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4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fontAlgn="b" hangingPunct="1">
                        <a:buNone/>
                      </a:pP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4" marB="0" anchor="b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577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fontAlgn="ctr" hangingPunct="1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ÇALIŞMA KOŞULLARI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4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4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577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fontAlgn="ctr" hangingPunct="1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İŞ TEHLİKELERİ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4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4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577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fontAlgn="ctr" hangingPunct="1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MAKİNA / DONANIM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4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4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577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fontAlgn="ctr" hangingPunct="1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ALET / ARAÇ / GEREÇ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4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4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577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fontAlgn="ctr" hangingPunct="1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ELEKTRONİK AYGIT / YAZILIM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4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4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577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fontAlgn="ctr" hangingPunct="1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PROSEDÜR/TALİMATLAR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4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4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577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fontAlgn="ctr" hangingPunct="1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ÖZEL FORM / BELGELER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4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4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8519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fontAlgn="ctr" hangingPunct="1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TEMEL PERFORMANS GÖSTERGELERİ (KPI)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4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4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1072662" y="283992"/>
            <a:ext cx="6998677" cy="457200"/>
          </a:xfrm>
          <a:prstGeom prst="rect">
            <a:avLst/>
          </a:prstGeom>
          <a:solidFill>
            <a:srgbClr val="FFFFFF"/>
          </a:solidFill>
        </p:spPr>
        <p:txBody>
          <a:bodyPr lIns="68580" tIns="34290" rIns="68580" bIns="34290"/>
          <a:p>
            <a:pPr algn="ctr" defTabSz="742950" eaLnBrk="1" hangingPunct="1">
              <a:buNone/>
            </a:pPr>
            <a:r>
              <a:rPr lang="tr-TR" altLang="tr-TR" sz="2585" b="1" dirty="0">
                <a:solidFill>
                  <a:srgbClr val="3333CC"/>
                </a:solidFill>
                <a:latin typeface="Arial" panose="020B0604020202020204" pitchFamily="34" charset="0"/>
              </a:rPr>
              <a:t>İŞ</a:t>
            </a:r>
            <a:r>
              <a:rPr lang="tr-TR" altLang="tr-TR" sz="2585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ANAL</a:t>
            </a:r>
            <a:r>
              <a:rPr lang="tr-TR" altLang="tr-TR" sz="2585" b="1" dirty="0">
                <a:solidFill>
                  <a:srgbClr val="3333CC"/>
                </a:solidFill>
                <a:latin typeface="Arial" panose="020B0604020202020204" pitchFamily="34" charset="0"/>
              </a:rPr>
              <a:t>İ</a:t>
            </a:r>
            <a:r>
              <a:rPr lang="tr-TR" altLang="tr-TR" sz="2585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Z</a:t>
            </a:r>
            <a:r>
              <a:rPr lang="tr-TR" altLang="tr-TR" sz="2585" b="1" dirty="0">
                <a:solidFill>
                  <a:srgbClr val="3333CC"/>
                </a:solidFill>
                <a:latin typeface="Arial" panose="020B0604020202020204" pitchFamily="34" charset="0"/>
              </a:rPr>
              <a:t>İ</a:t>
            </a:r>
            <a:r>
              <a:rPr lang="tr-TR" altLang="tr-TR" sz="2585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FORMU - 4</a:t>
            </a:r>
            <a:endParaRPr lang="en-US" altLang="tr-TR" sz="2585" b="1" dirty="0">
              <a:solidFill>
                <a:srgbClr val="3333CC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30723" name="Tablo 30722"/>
          <p:cNvGraphicFramePr/>
          <p:nvPr/>
        </p:nvGraphicFramePr>
        <p:xfrm>
          <a:off x="422031" y="634218"/>
          <a:ext cx="8072755" cy="5878830"/>
        </p:xfrm>
        <a:graphic>
          <a:graphicData uri="http://schemas.openxmlformats.org/drawingml/2006/table">
            <a:tbl>
              <a:tblPr/>
              <a:tblGrid>
                <a:gridCol w="4741545"/>
                <a:gridCol w="3331210"/>
              </a:tblGrid>
              <a:tr h="356235">
                <a:tc gridSpan="2"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fontAlgn="ctr" hangingPunct="1">
                        <a:buNone/>
                      </a:pPr>
                      <a:r>
                        <a:rPr lang="tr-TR" altLang="x-none" sz="2215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   4- İŞE ALINACAK PERSONEL NİTELİKLERİ :</a:t>
                      </a:r>
                      <a:endParaRPr lang="tr-TR" altLang="x-none" sz="2215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6" marR="6536" marT="653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0797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184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EĞİTİM DÜZEYİ</a:t>
                      </a:r>
                      <a:endParaRPr lang="tr-TR" altLang="x-none" sz="184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6" marR="6536" marT="653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92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92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6" marR="6536" marT="653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607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184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İLGİLİ BÖLÜMLER</a:t>
                      </a:r>
                      <a:endParaRPr lang="tr-TR" altLang="x-none" sz="184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6" marR="6536" marT="653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92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92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6" marR="6536" marT="653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34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184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ÖZEL MESLEKİ EĞT.</a:t>
                      </a:r>
                      <a:endParaRPr lang="tr-TR" altLang="x-none" sz="184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6" marR="6536" marT="653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92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92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6" marR="6536" marT="653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184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SERTİFİKA / EHLİYET</a:t>
                      </a:r>
                      <a:endParaRPr lang="tr-TR" altLang="x-none" sz="184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6" marR="6536" marT="653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92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92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6" marR="6536" marT="653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34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184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İŞ DENEYİMİ (ALAN)</a:t>
                      </a:r>
                      <a:endParaRPr lang="tr-TR" altLang="x-none" sz="184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6" marR="6536" marT="653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92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92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6" marR="6536" marT="653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670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184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İŞ DENEYİMİ (ÜNVAN)</a:t>
                      </a:r>
                      <a:endParaRPr lang="tr-TR" altLang="x-none" sz="184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6" marR="6536" marT="653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92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92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6" marR="6536" marT="653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184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İŞ BAŞI EĞT. SÜRESİ</a:t>
                      </a:r>
                      <a:endParaRPr lang="tr-TR" altLang="x-none" sz="184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6" marR="6536" marT="653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92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92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6" marR="6536" marT="653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34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184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FİZİKSEL ÖZELLİKLER</a:t>
                      </a:r>
                      <a:endParaRPr lang="tr-TR" altLang="x-none" sz="184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6" marR="6536" marT="653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92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92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6" marR="6536" marT="653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607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184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YABANCI DİL(LER)</a:t>
                      </a:r>
                      <a:endParaRPr lang="tr-TR" altLang="x-none" sz="184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6" marR="6536" marT="653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92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92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6" marR="6536" marT="653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184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DÜZEY(LER)İ</a:t>
                      </a:r>
                      <a:endParaRPr lang="tr-TR" altLang="x-none" sz="184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6" marR="6536" marT="653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92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92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6" marR="6536" marT="653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34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184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BİLGİSAYAR BİLGİSİ</a:t>
                      </a:r>
                      <a:endParaRPr lang="tr-TR" altLang="x-none" sz="184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6" marR="6536" marT="653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92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92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6" marR="6536" marT="653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670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184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ÖZEL BİLGİ / TECRÜBE ALANLARI</a:t>
                      </a:r>
                      <a:endParaRPr lang="tr-TR" altLang="x-none" sz="184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6" marR="6536" marT="653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92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92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6" marR="6536" marT="653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184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VARDİYALI ÇALIŞMA</a:t>
                      </a:r>
                      <a:endParaRPr lang="tr-TR" altLang="x-none" sz="184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6" marR="6536" marT="653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92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92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6" marR="6536" marT="653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34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184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SEYAHAT EDEBİLME</a:t>
                      </a:r>
                      <a:endParaRPr lang="tr-TR" altLang="x-none" sz="184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6" marR="6536" marT="653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92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92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6" marR="6536" marT="653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184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ENGELLİ ÇALIŞMA</a:t>
                      </a:r>
                      <a:endParaRPr lang="tr-TR" altLang="x-none" sz="184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6" marR="6536" marT="653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92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92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6" marR="6536" marT="653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607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184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CİNSİYET</a:t>
                      </a:r>
                      <a:endParaRPr lang="tr-TR" altLang="x-none" sz="184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6" marR="6536" marT="653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92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92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6" marR="6536" marT="653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45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184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YAŞ ARALIĞI</a:t>
                      </a:r>
                      <a:endParaRPr lang="tr-TR" altLang="x-none" sz="184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6" marR="6536" marT="653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92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92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6" marR="6536" marT="653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p>
                      <a:pPr lvl="1" eaLnBrk="1" fontAlgn="ctr" hangingPunct="1">
                        <a:buNone/>
                      </a:pPr>
                      <a:r>
                        <a:rPr lang="tr-TR" altLang="x-none" sz="184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ASKERLİK DURUMU</a:t>
                      </a:r>
                      <a:endParaRPr lang="tr-TR" altLang="x-none" sz="184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6" marR="6536" marT="653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just" eaLnBrk="1" fontAlgn="ctr" hangingPunct="1">
                        <a:buNone/>
                      </a:pPr>
                      <a:endParaRPr lang="tr-TR" altLang="x-none" sz="92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6" marR="6536" marT="653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1072662" y="408843"/>
            <a:ext cx="6998677" cy="457200"/>
          </a:xfrm>
          <a:prstGeom prst="rect">
            <a:avLst/>
          </a:prstGeom>
          <a:solidFill>
            <a:srgbClr val="FFFFFF"/>
          </a:solidFill>
        </p:spPr>
        <p:txBody>
          <a:bodyPr lIns="68580" tIns="34290" rIns="68580" bIns="34290"/>
          <a:p>
            <a:pPr algn="ctr" defTabSz="742950" eaLnBrk="1" hangingPunct="1">
              <a:buNone/>
            </a:pPr>
            <a:r>
              <a:rPr lang="tr-TR" altLang="tr-TR" sz="2585" b="1" dirty="0">
                <a:solidFill>
                  <a:srgbClr val="3333CC"/>
                </a:solidFill>
                <a:latin typeface="Arial" panose="020B0604020202020204" pitchFamily="34" charset="0"/>
              </a:rPr>
              <a:t>İŞ</a:t>
            </a:r>
            <a:r>
              <a:rPr lang="tr-TR" altLang="tr-TR" sz="2585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ANAL</a:t>
            </a:r>
            <a:r>
              <a:rPr lang="tr-TR" altLang="tr-TR" sz="2585" b="1" dirty="0">
                <a:solidFill>
                  <a:srgbClr val="3333CC"/>
                </a:solidFill>
                <a:latin typeface="Arial" panose="020B0604020202020204" pitchFamily="34" charset="0"/>
              </a:rPr>
              <a:t>İ</a:t>
            </a:r>
            <a:r>
              <a:rPr lang="tr-TR" altLang="tr-TR" sz="2585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Z</a:t>
            </a:r>
            <a:r>
              <a:rPr lang="tr-TR" altLang="tr-TR" sz="2585" b="1" dirty="0">
                <a:solidFill>
                  <a:srgbClr val="3333CC"/>
                </a:solidFill>
                <a:latin typeface="Arial" panose="020B0604020202020204" pitchFamily="34" charset="0"/>
              </a:rPr>
              <a:t>İ</a:t>
            </a:r>
            <a:r>
              <a:rPr lang="tr-TR" altLang="tr-TR" sz="2585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FORMU - 5</a:t>
            </a:r>
            <a:endParaRPr lang="en-US" altLang="tr-TR" sz="2585" b="1" dirty="0">
              <a:solidFill>
                <a:srgbClr val="3333CC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32771" name="Tablo 32770"/>
          <p:cNvGraphicFramePr/>
          <p:nvPr/>
        </p:nvGraphicFramePr>
        <p:xfrm>
          <a:off x="709246" y="1349620"/>
          <a:ext cx="7886700" cy="4503420"/>
        </p:xfrm>
        <a:graphic>
          <a:graphicData uri="http://schemas.openxmlformats.org/drawingml/2006/table">
            <a:tbl>
              <a:tblPr/>
              <a:tblGrid>
                <a:gridCol w="5048250"/>
                <a:gridCol w="2838450"/>
              </a:tblGrid>
              <a:tr h="6096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fontAlgn="ctr" hangingPunct="1">
                        <a:lnSpc>
                          <a:spcPct val="130000"/>
                        </a:lnSpc>
                        <a:buNone/>
                      </a:pPr>
                      <a:r>
                        <a:rPr lang="tr-TR" altLang="x-none" sz="2215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5- GÖRÜŞME BİLGİLERİ </a:t>
                      </a:r>
                      <a:endParaRPr lang="tr-TR" altLang="x-none" sz="2215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lvl="0" eaLnBrk="1" fontAlgn="ctr" hangingPunct="1">
                        <a:lnSpc>
                          <a:spcPct val="130000"/>
                        </a:lnSpc>
                        <a:buNone/>
                      </a:pPr>
                      <a:endParaRPr lang="tr-TR" altLang="x-none" sz="83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4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fontAlgn="b" hangingPunct="1">
                        <a:buNone/>
                      </a:pP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4" marB="0" anchor="b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626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lnSpc>
                          <a:spcPct val="130000"/>
                        </a:lnSpc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GÖRÜŞÜLEN KİŞİ  ADI SOYADI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lvl="1" eaLnBrk="1" fontAlgn="ctr" hangingPunct="1">
                        <a:lnSpc>
                          <a:spcPct val="130000"/>
                        </a:lnSpc>
                        <a:buNone/>
                      </a:pPr>
                      <a:endParaRPr lang="tr-TR" altLang="x-none" sz="55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4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4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626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lnSpc>
                          <a:spcPct val="130000"/>
                        </a:lnSpc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GÖRÜŞMECİ ADI SOYADI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lvl="1" eaLnBrk="1" fontAlgn="ctr" hangingPunct="1">
                        <a:lnSpc>
                          <a:spcPct val="130000"/>
                        </a:lnSpc>
                        <a:buNone/>
                      </a:pPr>
                      <a:endParaRPr lang="tr-TR" altLang="x-none" sz="55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4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4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626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lnSpc>
                          <a:spcPct val="130000"/>
                        </a:lnSpc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GÖRÜŞME   TARİH / SAAT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lvl="1" eaLnBrk="1" fontAlgn="ctr" hangingPunct="1">
                        <a:lnSpc>
                          <a:spcPct val="130000"/>
                        </a:lnSpc>
                        <a:buNone/>
                      </a:pPr>
                      <a:endParaRPr lang="tr-TR" altLang="x-none" sz="55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4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4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626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marL="914400" lvl="1" indent="-457200" eaLnBrk="1" fontAlgn="ctr" hangingPunct="1">
                        <a:lnSpc>
                          <a:spcPct val="130000"/>
                        </a:lnSpc>
                        <a:buAutoNum type="arabicPeriod"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İNCELEYEN ADI SOYADI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914400" lvl="1" indent="-457200" eaLnBrk="1" fontAlgn="ctr" hangingPunct="1">
                        <a:lnSpc>
                          <a:spcPct val="130000"/>
                        </a:lnSpc>
                        <a:buNone/>
                      </a:pPr>
                      <a:endParaRPr lang="tr-TR" altLang="x-none" sz="55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4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4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626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marL="914400" lvl="1" indent="-457200" eaLnBrk="1" fontAlgn="ctr" hangingPunct="1">
                        <a:lnSpc>
                          <a:spcPct val="130000"/>
                        </a:lnSpc>
                        <a:buAutoNum type="arabicPeriod"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İNCELEYEN  TARİH / SAAT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914400" lvl="1" indent="-457200" eaLnBrk="1" fontAlgn="ctr" hangingPunct="1">
                        <a:lnSpc>
                          <a:spcPct val="130000"/>
                        </a:lnSpc>
                        <a:buNone/>
                      </a:pPr>
                      <a:endParaRPr lang="tr-TR" altLang="x-none" sz="55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4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4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626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lnSpc>
                          <a:spcPct val="130000"/>
                        </a:lnSpc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İNCELEYEN ADI SOYADI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lvl="1" eaLnBrk="1" fontAlgn="ctr" hangingPunct="1">
                        <a:lnSpc>
                          <a:spcPct val="130000"/>
                        </a:lnSpc>
                        <a:buNone/>
                      </a:pPr>
                      <a:endParaRPr lang="tr-TR" altLang="x-none" sz="55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4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4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626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lnSpc>
                          <a:spcPct val="130000"/>
                        </a:lnSpc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İNCELEYEN   TARİH / SAAT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lvl="1" eaLnBrk="1" fontAlgn="ctr" hangingPunct="1">
                        <a:lnSpc>
                          <a:spcPct val="130000"/>
                        </a:lnSpc>
                        <a:buNone/>
                      </a:pPr>
                      <a:endParaRPr lang="tr-TR" altLang="x-none" sz="55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4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4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1043305" y="260350"/>
            <a:ext cx="6997700" cy="457200"/>
          </a:xfrm>
          <a:prstGeom prst="rect">
            <a:avLst/>
          </a:prstGeom>
          <a:solidFill>
            <a:srgbClr val="FFFFFF"/>
          </a:solidFill>
        </p:spPr>
        <p:txBody>
          <a:bodyPr lIns="68580" tIns="34290" rIns="68580" bIns="34290"/>
          <a:p>
            <a:pPr algn="ctr" defTabSz="685800" eaLnBrk="1" hangingPunct="1">
              <a:buNone/>
            </a:pP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</a:rPr>
              <a:t>İŞ</a:t>
            </a: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ANAL</a:t>
            </a: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</a:rPr>
              <a:t>İ</a:t>
            </a: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Z</a:t>
            </a: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</a:rPr>
              <a:t>İ</a:t>
            </a: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DEĞERLENDİRME AŞAMASI</a:t>
            </a:r>
            <a:endParaRPr lang="en-US" altLang="tr-TR" b="1" dirty="0">
              <a:solidFill>
                <a:srgbClr val="3333CC"/>
              </a:solidFill>
              <a:latin typeface="Arial" panose="020B0604020202020204" pitchFamily="34" charset="0"/>
            </a:endParaRPr>
          </a:p>
        </p:txBody>
      </p:sp>
      <p:sp>
        <p:nvSpPr>
          <p:cNvPr id="19" name="Text Box 4"/>
          <p:cNvSpPr txBox="1">
            <a:spLocks noChangeArrowheads="1"/>
          </p:cNvSpPr>
          <p:nvPr/>
        </p:nvSpPr>
        <p:spPr bwMode="auto">
          <a:xfrm>
            <a:off x="330200" y="1843723"/>
            <a:ext cx="4241800" cy="82994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p>
            <a:pPr>
              <a:buFont typeface="Times New Roman" panose="02020603050405020304" pitchFamily="18" charset="0"/>
              <a:buAutoNum type="arabicPeriod"/>
            </a:pPr>
            <a:r>
              <a:rPr lang="tr-TR" altLang="x-none" dirty="0">
                <a:sym typeface="+mn-ea"/>
              </a:rPr>
              <a:t>Standartlaştırma toplantılarının yapılması</a:t>
            </a:r>
            <a:endParaRPr lang="tr-TR" altLang="x-none" dirty="0">
              <a:latin typeface="Arial" panose="020B0604020202020204" pitchFamily="34" charset="0"/>
            </a:endParaRPr>
          </a:p>
        </p:txBody>
      </p:sp>
      <p:sp>
        <p:nvSpPr>
          <p:cNvPr id="22" name="Text Box 4"/>
          <p:cNvSpPr txBox="1"/>
          <p:nvPr/>
        </p:nvSpPr>
        <p:spPr>
          <a:xfrm>
            <a:off x="330200" y="3284855"/>
            <a:ext cx="3654425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342900" indent="-342900" eaLnBrk="1" hangingPunct="1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tr-TR" altLang="tr-TR" b="1" dirty="0">
                <a:latin typeface="Arial" panose="020B0604020202020204" pitchFamily="34" charset="0"/>
              </a:rPr>
              <a:t>İş ortamı </a:t>
            </a:r>
            <a:r>
              <a:rPr lang="tr-TR" altLang="tr-TR" b="1" dirty="0">
                <a:solidFill>
                  <a:srgbClr val="FF0000"/>
                </a:solidFill>
                <a:latin typeface="Arial" panose="020B0604020202020204" pitchFamily="34" charset="0"/>
                <a:hlinkClick r:id="rId1" action="ppaction://hlinksldjump"/>
              </a:rPr>
              <a:t>analizi</a:t>
            </a:r>
            <a:endParaRPr lang="tr-TR" altLang="tr-TR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23" name="Text Box 4"/>
          <p:cNvSpPr txBox="1"/>
          <p:nvPr/>
        </p:nvSpPr>
        <p:spPr>
          <a:xfrm>
            <a:off x="323215" y="2708910"/>
            <a:ext cx="3868738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altLang="tr-TR" b="1" dirty="0">
                <a:latin typeface="Arial" panose="020B0604020202020204" pitchFamily="34" charset="0"/>
              </a:rPr>
              <a:t>Görev ünvanı </a:t>
            </a:r>
            <a:r>
              <a:rPr lang="tr-TR" altLang="tr-TR" b="1" dirty="0">
                <a:solidFill>
                  <a:srgbClr val="FF0000"/>
                </a:solidFill>
                <a:latin typeface="Arial" panose="020B0604020202020204" pitchFamily="34" charset="0"/>
                <a:hlinkClick r:id="rId2" action="ppaction://hlinksldjump"/>
              </a:rPr>
              <a:t>analizi</a:t>
            </a:r>
            <a:endParaRPr lang="tr-TR" altLang="tr-TR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33800" name="Text Box 4"/>
          <p:cNvSpPr txBox="1"/>
          <p:nvPr/>
        </p:nvSpPr>
        <p:spPr>
          <a:xfrm>
            <a:off x="378460" y="3789045"/>
            <a:ext cx="3755390" cy="4616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342900" indent="-3429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tr-TR" altLang="tr-TR" b="1" dirty="0">
                <a:latin typeface="Arial" panose="020B0604020202020204" pitchFamily="34" charset="0"/>
              </a:rPr>
              <a:t>İş gerekleri </a:t>
            </a:r>
            <a:r>
              <a:rPr lang="tr-TR" altLang="tr-TR" b="1" dirty="0">
                <a:solidFill>
                  <a:srgbClr val="FF0000"/>
                </a:solidFill>
                <a:latin typeface="Arial" panose="020B0604020202020204" pitchFamily="34" charset="0"/>
                <a:hlinkClick r:id="rId3" action="ppaction://hlinksldjump"/>
              </a:rPr>
              <a:t>analizi</a:t>
            </a:r>
            <a:endParaRPr lang="tr-TR" altLang="tr-TR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21" name="Ok: Sağ 20">
            <a:hlinkClick r:id="rId4" action="ppaction://hlinksldjump"/>
          </p:cNvPr>
          <p:cNvSpPr/>
          <p:nvPr/>
        </p:nvSpPr>
        <p:spPr>
          <a:xfrm>
            <a:off x="5292725" y="6045200"/>
            <a:ext cx="707390" cy="4241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tr-TR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Metin Kutusu 1"/>
          <p:cNvSpPr txBox="1"/>
          <p:nvPr/>
        </p:nvSpPr>
        <p:spPr>
          <a:xfrm>
            <a:off x="378460" y="836930"/>
            <a:ext cx="8425815" cy="887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buNone/>
            </a:pPr>
            <a:r>
              <a:rPr lang="tr-TR" altLang="x-none" sz="2585" b="1" dirty="0">
                <a:sym typeface="+mn-ea"/>
              </a:rPr>
              <a:t>Standartlaştırma Çalışmaları ve İş Tanımlarının Yazılması</a:t>
            </a:r>
            <a:endParaRPr lang="tr-TR" altLang="x-none" sz="2585" b="1" dirty="0">
              <a:sym typeface="+mn-ea"/>
            </a:endParaRPr>
          </a:p>
        </p:txBody>
      </p:sp>
      <p:sp>
        <p:nvSpPr>
          <p:cNvPr id="3" name="Metin Kutusu 2"/>
          <p:cNvSpPr txBox="1"/>
          <p:nvPr/>
        </p:nvSpPr>
        <p:spPr>
          <a:xfrm>
            <a:off x="421005" y="4437380"/>
            <a:ext cx="4529455" cy="7734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buFont typeface="Times New Roman" panose="02020603050405020304" pitchFamily="18" charset="0"/>
            </a:pPr>
            <a:r>
              <a:rPr lang="tr-TR" altLang="x-none" sz="2215" dirty="0">
                <a:sym typeface="+mn-ea"/>
              </a:rPr>
              <a:t>2. İş tanımı formatının hazırlanması</a:t>
            </a:r>
            <a:endParaRPr lang="tr-TR" altLang="x-none" sz="2215" dirty="0">
              <a:sym typeface="+mn-ea"/>
            </a:endParaRPr>
          </a:p>
        </p:txBody>
      </p:sp>
      <p:sp>
        <p:nvSpPr>
          <p:cNvPr id="4" name="Metin Kutusu 3"/>
          <p:cNvSpPr txBox="1"/>
          <p:nvPr/>
        </p:nvSpPr>
        <p:spPr>
          <a:xfrm>
            <a:off x="378460" y="5445125"/>
            <a:ext cx="4027805" cy="4324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buFont typeface="Times New Roman" panose="02020603050405020304" pitchFamily="18" charset="0"/>
            </a:pPr>
            <a:r>
              <a:rPr lang="tr-TR" altLang="x-none" sz="2215" dirty="0">
                <a:sym typeface="+mn-ea"/>
              </a:rPr>
              <a:t>3. İş tanımlarının </a:t>
            </a:r>
            <a:r>
              <a:rPr lang="tr-TR" altLang="x-none" sz="2215" dirty="0">
                <a:sym typeface="+mn-ea"/>
                <a:hlinkClick r:id="rId5" action="ppaction://hlinksldjump"/>
              </a:rPr>
              <a:t>hazırlanması</a:t>
            </a:r>
            <a:endParaRPr lang="tr-TR" altLang="x-none" sz="2215" dirty="0">
              <a:sym typeface="+mn-ea"/>
            </a:endParaRPr>
          </a:p>
        </p:txBody>
      </p:sp>
      <p:sp>
        <p:nvSpPr>
          <p:cNvPr id="5" name="Metin Kutusu 4"/>
          <p:cNvSpPr txBox="1"/>
          <p:nvPr/>
        </p:nvSpPr>
        <p:spPr>
          <a:xfrm>
            <a:off x="4643755" y="1700530"/>
            <a:ext cx="4017010" cy="7734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buFont typeface="Times New Roman" panose="02020603050405020304" pitchFamily="18" charset="0"/>
            </a:pPr>
            <a:r>
              <a:rPr lang="tr-TR" altLang="x-none" sz="2215" dirty="0">
                <a:sym typeface="+mn-ea"/>
              </a:rPr>
              <a:t>4. Ortak görev ve sorumlulukların </a:t>
            </a:r>
            <a:r>
              <a:rPr lang="tr-TR" altLang="x-none" sz="2215" dirty="0">
                <a:sym typeface="+mn-ea"/>
                <a:hlinkClick r:id="rId6" action="ppaction://hlinksldjump"/>
              </a:rPr>
              <a:t>belirlenmesi</a:t>
            </a:r>
            <a:endParaRPr lang="tr-TR" altLang="x-none" sz="2215" dirty="0">
              <a:sym typeface="+mn-ea"/>
            </a:endParaRPr>
          </a:p>
        </p:txBody>
      </p:sp>
      <p:pic>
        <p:nvPicPr>
          <p:cNvPr id="6" name="Resim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8703" y="2637046"/>
            <a:ext cx="3424433" cy="2511534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9" grpId="1"/>
      <p:bldP spid="23" grpId="0"/>
      <p:bldP spid="23" grpId="1"/>
      <p:bldP spid="22" grpId="0"/>
      <p:bldP spid="22" grpId="1"/>
      <p:bldP spid="33800" grpId="0"/>
      <p:bldP spid="33800" grpId="1"/>
      <p:bldP spid="3" grpId="0"/>
      <p:bldP spid="3" grpId="1"/>
      <p:bldP spid="4" grpId="0"/>
      <p:bldP spid="4" grpId="1"/>
      <p:bldP spid="5" grpId="0"/>
      <p:bldP spid="5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4818" name="Picture 8" descr="C:\Documents and Settings\toshiba\Desktop\site-bg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857250"/>
            <a:ext cx="9144000" cy="52022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619125" y="400050"/>
            <a:ext cx="8058150" cy="457200"/>
          </a:xfrm>
          <a:prstGeom prst="rect">
            <a:avLst/>
          </a:prstGeom>
          <a:solidFill>
            <a:srgbClr val="FFFFFF"/>
          </a:solidFill>
        </p:spPr>
        <p:txBody>
          <a:bodyPr lIns="68580" tIns="34290" rIns="68580" bIns="34290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tr-TR" sz="2400" b="1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+mj-cs"/>
              </a:rPr>
              <a:t>ÖRGÜTSEL YAPI ANALİZİ</a:t>
            </a:r>
            <a:endParaRPr kumimoji="0" lang="en-US" altLang="tr-TR" sz="2400" b="1" i="0" u="none" strike="noStrike" kern="0" cap="none" spc="0" normalizeH="0" baseline="0" noProof="0" dirty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+mj-cs"/>
            </a:endParaRPr>
          </a:p>
        </p:txBody>
      </p:sp>
      <p:sp>
        <p:nvSpPr>
          <p:cNvPr id="4" name="Ok: Sol 3">
            <a:hlinkClick r:id="rId2" action="ppaction://hlinksldjump"/>
          </p:cNvPr>
          <p:cNvSpPr/>
          <p:nvPr/>
        </p:nvSpPr>
        <p:spPr>
          <a:xfrm>
            <a:off x="7019925" y="6096000"/>
            <a:ext cx="307975" cy="17303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34821" name="Tablo 34820"/>
          <p:cNvGraphicFramePr/>
          <p:nvPr/>
        </p:nvGraphicFramePr>
        <p:xfrm>
          <a:off x="450850" y="1565275"/>
          <a:ext cx="8483600" cy="1524000"/>
        </p:xfrm>
        <a:graphic>
          <a:graphicData uri="http://schemas.openxmlformats.org/drawingml/2006/table">
            <a:tbl>
              <a:tblPr/>
              <a:tblGrid>
                <a:gridCol w="1308100"/>
                <a:gridCol w="1039813"/>
                <a:gridCol w="1038225"/>
                <a:gridCol w="982662"/>
                <a:gridCol w="1320800"/>
                <a:gridCol w="1265238"/>
                <a:gridCol w="1528762"/>
              </a:tblGrid>
              <a:tr h="363538">
                <a:tc rowSpan="2"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b="1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POZİSYON KODU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b="1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MEVCUT DURUM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b="1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ÖNERİLEN GÖREV ÜNVANI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6925">
                <a:tc vMerge="1"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b="1" dirty="0">
                          <a:cs typeface="Calibri" panose="020F0502020204030204" pitchFamily="34" charset="0"/>
                          <a:sym typeface="+mn-ea"/>
                        </a:rPr>
                        <a:t>BİRİM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b="1" dirty="0">
                          <a:cs typeface="Calibri" panose="020F0502020204030204" pitchFamily="34" charset="0"/>
                          <a:sym typeface="+mn-ea"/>
                        </a:rPr>
                        <a:t>BÖLÜM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b="1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GÖREV ÜNVANI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b="1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ÜST POZİSYON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b="1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ALT POZ.LAR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63537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4849" name="Metin kutusu 10"/>
          <p:cNvSpPr txBox="1"/>
          <p:nvPr/>
        </p:nvSpPr>
        <p:spPr>
          <a:xfrm>
            <a:off x="512763" y="1006475"/>
            <a:ext cx="8358187" cy="4781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>
              <a:lnSpc>
                <a:spcPct val="120000"/>
              </a:lnSpc>
              <a:spcBef>
                <a:spcPts val="450"/>
              </a:spcBef>
              <a:spcAft>
                <a:spcPts val="450"/>
              </a:spcAft>
            </a:pPr>
            <a:r>
              <a:rPr lang="tr-TR" altLang="tr-TR" sz="2100" b="1" dirty="0">
                <a:cs typeface="Times New Roman" panose="02020603050405020304" pitchFamily="18" charset="0"/>
                <a:sym typeface="+mn-ea"/>
              </a:rPr>
              <a:t>ÖRGÜTSEL YAPI ANALİZİ</a:t>
            </a:r>
            <a:r>
              <a:rPr lang="tr-TR" altLang="tr-TR" sz="2100" b="1" dirty="0">
                <a:latin typeface="Arial" panose="020B0604020202020204" pitchFamily="34" charset="0"/>
                <a:cs typeface="Times New Roman" panose="02020603050405020304" pitchFamily="18" charset="0"/>
              </a:rPr>
              <a:t> TABLOSU ÖRNEĞİ-1</a:t>
            </a:r>
            <a:endParaRPr lang="tr-TR" altLang="tr-TR" sz="2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3" name="Metin Kutusu 12"/>
          <p:cNvSpPr txBox="1"/>
          <p:nvPr/>
        </p:nvSpPr>
        <p:spPr>
          <a:xfrm>
            <a:off x="411163" y="3573463"/>
            <a:ext cx="8321675" cy="4781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>
              <a:lnSpc>
                <a:spcPct val="120000"/>
              </a:lnSpc>
              <a:spcBef>
                <a:spcPts val="450"/>
              </a:spcBef>
              <a:spcAft>
                <a:spcPts val="450"/>
              </a:spcAft>
            </a:pPr>
            <a:r>
              <a:rPr lang="tr-TR" altLang="tr-TR" sz="2100" b="1" dirty="0">
                <a:latin typeface="Arial" panose="020B0604020202020204" pitchFamily="34" charset="0"/>
                <a:cs typeface="Times New Roman" panose="02020603050405020304" pitchFamily="18" charset="0"/>
              </a:rPr>
              <a:t>ÖRGÜTSEL YAPI ANALİZİ TABLOSU ÖRNEĞİ-2</a:t>
            </a:r>
            <a:endParaRPr lang="tr-TR" altLang="tr-TR" sz="2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34851" name="Tablo 34850"/>
          <p:cNvGraphicFramePr/>
          <p:nvPr/>
        </p:nvGraphicFramePr>
        <p:xfrm>
          <a:off x="411163" y="4141788"/>
          <a:ext cx="8474075" cy="1436688"/>
        </p:xfrm>
        <a:graphic>
          <a:graphicData uri="http://schemas.openxmlformats.org/drawingml/2006/table">
            <a:tbl>
              <a:tblPr/>
              <a:tblGrid>
                <a:gridCol w="1379538"/>
                <a:gridCol w="1230312"/>
                <a:gridCol w="1501775"/>
                <a:gridCol w="1501775"/>
                <a:gridCol w="1411288"/>
                <a:gridCol w="1449387"/>
              </a:tblGrid>
              <a:tr h="350838">
                <a:tc rowSpan="2"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b="1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POZİSYON KODU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b="1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ÖNERİLEN DURUM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735012">
                <a:tc vMerge="1"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b="1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BÖLÜM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b="1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BİRİM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b="1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GÖREV ÜNVANI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b="1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ÜST POZİSYON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b="1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ALT POZ.LAR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0838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8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8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5842" name="Picture 8" descr="C:\Documents and Settings\toshiba\Desktop\site-bg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857250"/>
            <a:ext cx="9144000" cy="52022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549275" y="628650"/>
            <a:ext cx="8058150" cy="457200"/>
          </a:xfrm>
          <a:prstGeom prst="rect">
            <a:avLst/>
          </a:prstGeom>
          <a:solidFill>
            <a:srgbClr val="FFFFFF"/>
          </a:solidFill>
        </p:spPr>
        <p:txBody>
          <a:bodyPr lIns="68580" tIns="34290" rIns="68580" bIns="34290"/>
          <a:p>
            <a:pPr algn="ctr" eaLnBrk="1" hangingPunct="1">
              <a:buNone/>
            </a:pPr>
            <a:r>
              <a:rPr lang="tr-TR" altLang="x-none" b="1" dirty="0">
                <a:solidFill>
                  <a:srgbClr val="3333CC"/>
                </a:solidFill>
                <a:latin typeface="Arial" panose="020B0604020202020204" pitchFamily="34" charset="0"/>
              </a:rPr>
              <a:t>İŞ ORTAMI ANALİZİ</a:t>
            </a:r>
            <a:endParaRPr lang="en-US" altLang="tr-TR" b="1" dirty="0">
              <a:solidFill>
                <a:srgbClr val="3333CC"/>
              </a:solidFill>
              <a:latin typeface="Arial" panose="020B0604020202020204" pitchFamily="34" charset="0"/>
            </a:endParaRPr>
          </a:p>
        </p:txBody>
      </p:sp>
      <p:sp>
        <p:nvSpPr>
          <p:cNvPr id="4" name="Ok: Sol 3">
            <a:hlinkClick r:id="rId2" action="ppaction://hlinksldjump"/>
          </p:cNvPr>
          <p:cNvSpPr/>
          <p:nvPr/>
        </p:nvSpPr>
        <p:spPr>
          <a:xfrm>
            <a:off x="7285990" y="5908675"/>
            <a:ext cx="618490" cy="39243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5845" name="Metin kutusu 10"/>
          <p:cNvSpPr txBox="1"/>
          <p:nvPr/>
        </p:nvSpPr>
        <p:spPr>
          <a:xfrm>
            <a:off x="549275" y="1252538"/>
            <a:ext cx="8058150" cy="4460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>
              <a:lnSpc>
                <a:spcPct val="120000"/>
              </a:lnSpc>
              <a:spcBef>
                <a:spcPts val="450"/>
              </a:spcBef>
              <a:spcAft>
                <a:spcPts val="450"/>
              </a:spcAft>
            </a:pPr>
            <a:r>
              <a:rPr lang="tr-TR" altLang="tr-TR" sz="2100" b="1" dirty="0">
                <a:latin typeface="Arial" panose="020B0604020202020204" pitchFamily="34" charset="0"/>
                <a:cs typeface="Times New Roman" panose="02020603050405020304" pitchFamily="18" charset="0"/>
              </a:rPr>
              <a:t>İŞ ORTAMI ANALİZİ GENEL TABLOSU ÖRNEĞİ</a:t>
            </a:r>
            <a:endParaRPr lang="tr-TR" altLang="tr-TR" sz="2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3" name="Metin Kutusu 12"/>
          <p:cNvSpPr txBox="1"/>
          <p:nvPr/>
        </p:nvSpPr>
        <p:spPr>
          <a:xfrm>
            <a:off x="395288" y="3916045"/>
            <a:ext cx="8408987" cy="4445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>
              <a:lnSpc>
                <a:spcPct val="120000"/>
              </a:lnSpc>
              <a:spcBef>
                <a:spcPts val="450"/>
              </a:spcBef>
              <a:spcAft>
                <a:spcPts val="450"/>
              </a:spcAft>
            </a:pPr>
            <a:r>
              <a:rPr lang="tr-TR" altLang="tr-TR" sz="2100" b="1" dirty="0">
                <a:latin typeface="Arial" panose="020B0604020202020204" pitchFamily="34" charset="0"/>
              </a:rPr>
              <a:t>BİLGİ ALANI BAZINDA İŞ ORTAMI ANALİZİ TABLOSU ÖRNEĞİ</a:t>
            </a:r>
            <a:endParaRPr lang="tr-TR" altLang="tr-TR" sz="2100" b="1" dirty="0">
              <a:latin typeface="Arial" panose="020B0604020202020204" pitchFamily="34" charset="0"/>
            </a:endParaRPr>
          </a:p>
        </p:txBody>
      </p:sp>
      <p:graphicFrame>
        <p:nvGraphicFramePr>
          <p:cNvPr id="14" name="Tablo 13"/>
          <p:cNvGraphicFramePr>
            <a:graphicFrameLocks noGrp="1"/>
          </p:cNvGraphicFramePr>
          <p:nvPr/>
        </p:nvGraphicFramePr>
        <p:xfrm>
          <a:off x="307975" y="1838960"/>
          <a:ext cx="8468360" cy="1936750"/>
        </p:xfrm>
        <a:graphic>
          <a:graphicData uri="http://schemas.openxmlformats.org/drawingml/2006/table">
            <a:tbl>
              <a:tblPr firstRow="1" firstCol="1" bandRow="1"/>
              <a:tblGrid>
                <a:gridCol w="805180"/>
                <a:gridCol w="1141095"/>
                <a:gridCol w="1108710"/>
                <a:gridCol w="1069975"/>
                <a:gridCol w="1159510"/>
                <a:gridCol w="1096010"/>
                <a:gridCol w="1083310"/>
                <a:gridCol w="1004570"/>
              </a:tblGrid>
              <a:tr h="1631950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tr-TR" sz="17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POZİSYON KODU</a:t>
                      </a:r>
                      <a:endParaRPr lang="tr-TR" sz="1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tr-TR" sz="17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GÖREV ÜNVANI</a:t>
                      </a:r>
                      <a:endParaRPr lang="tr-TR" sz="1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tr-TR" sz="17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ÇALIŞMA KOŞULLARI</a:t>
                      </a:r>
                      <a:endParaRPr lang="tr-TR" sz="1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tr-TR" sz="17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MAKİNA / DONANIM</a:t>
                      </a:r>
                      <a:endParaRPr lang="tr-TR" sz="1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tr-TR" sz="17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ALET / ARAÇ / GEREÇ</a:t>
                      </a:r>
                      <a:endParaRPr lang="tr-TR" sz="1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tr-TR" sz="17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ELEKTRONİK AYGIT/YAZILIM</a:t>
                      </a:r>
                      <a:endParaRPr lang="tr-TR" sz="1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tr-TR" sz="17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PROSEDÜR/ TALİMATLAR</a:t>
                      </a:r>
                      <a:endParaRPr lang="tr-TR" sz="1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tr-TR" sz="17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ÖZEL FORM / BELGELER</a:t>
                      </a:r>
                      <a:endParaRPr lang="tr-TR" sz="1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tr-TR" sz="9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tr-TR" sz="9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tr-TR" sz="9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tr-TR" sz="9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tr-TR" sz="9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tr-TR" sz="9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tr-TR" sz="9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tr-TR" sz="9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5848" name="Tablo 35847"/>
          <p:cNvGraphicFramePr/>
          <p:nvPr/>
        </p:nvGraphicFramePr>
        <p:xfrm>
          <a:off x="251143" y="4500563"/>
          <a:ext cx="8517255" cy="1346200"/>
        </p:xfrm>
        <a:graphic>
          <a:graphicData uri="http://schemas.openxmlformats.org/drawingml/2006/table">
            <a:tbl>
              <a:tblPr/>
              <a:tblGrid>
                <a:gridCol w="1520825"/>
                <a:gridCol w="2268538"/>
                <a:gridCol w="2363787"/>
                <a:gridCol w="2363788"/>
              </a:tblGrid>
              <a:tr h="644525">
                <a:tc rowSpan="2"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tr-TR" altLang="tr-TR" sz="1700" b="1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POZ. KODU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tr-TR" altLang="tr-TR" sz="1700" b="1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GÖREV ÜNVANI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tr-TR" altLang="tr-TR" sz="1700" b="1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BİLGİ ALANI : ALET / ARAÇ / GEREÇ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50838">
                <a:tc vMerge="1"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tr-TR" altLang="tr-TR" sz="1700" b="1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MEVCUT DURUM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tr-TR" altLang="tr-TR" sz="1700" b="1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ÖNERİLEN DURUM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0837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hangingPunct="1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hangingPunct="1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hangingPunct="1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hangingPunct="1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8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58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6866" name="Picture 8" descr="C:\Documents and Settings\toshiba\Desktop\site-bg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857250"/>
            <a:ext cx="9144000" cy="52022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434975" y="385763"/>
            <a:ext cx="8058150" cy="457200"/>
          </a:xfrm>
          <a:prstGeom prst="rect">
            <a:avLst/>
          </a:prstGeom>
          <a:solidFill>
            <a:srgbClr val="FFFFFF"/>
          </a:solidFill>
        </p:spPr>
        <p:txBody>
          <a:bodyPr lIns="68580" tIns="34290" rIns="68580" bIns="34290"/>
          <a:p>
            <a:pPr algn="ctr" defTabSz="685800" eaLnBrk="1" hangingPunct="1">
              <a:buNone/>
            </a:pPr>
            <a:r>
              <a:rPr lang="tr-TR" altLang="x-none" b="1" dirty="0">
                <a:solidFill>
                  <a:srgbClr val="3333CC"/>
                </a:solidFill>
                <a:latin typeface="Arial" panose="020B0604020202020204" pitchFamily="34" charset="0"/>
              </a:rPr>
              <a:t>İŞ GEREKLERİ ANALİZİ</a:t>
            </a:r>
            <a:endParaRPr lang="en-US" altLang="tr-TR" b="1" dirty="0">
              <a:solidFill>
                <a:srgbClr val="3333CC"/>
              </a:solidFill>
              <a:latin typeface="Arial" panose="020B0604020202020204" pitchFamily="34" charset="0"/>
            </a:endParaRPr>
          </a:p>
        </p:txBody>
      </p:sp>
      <p:sp>
        <p:nvSpPr>
          <p:cNvPr id="4" name="Ok: Sol 3">
            <a:hlinkClick r:id="rId2" action="ppaction://hlinksldjump"/>
          </p:cNvPr>
          <p:cNvSpPr/>
          <p:nvPr/>
        </p:nvSpPr>
        <p:spPr>
          <a:xfrm flipV="1">
            <a:off x="6732588" y="6309043"/>
            <a:ext cx="522288" cy="3429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6869" name="Metin kutusu 10"/>
          <p:cNvSpPr txBox="1"/>
          <p:nvPr/>
        </p:nvSpPr>
        <p:spPr>
          <a:xfrm>
            <a:off x="539115" y="779780"/>
            <a:ext cx="8291513" cy="4445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>
              <a:lnSpc>
                <a:spcPct val="120000"/>
              </a:lnSpc>
              <a:spcBef>
                <a:spcPts val="450"/>
              </a:spcBef>
              <a:spcAft>
                <a:spcPts val="450"/>
              </a:spcAft>
            </a:pPr>
            <a:r>
              <a:rPr lang="tr-TR" altLang="tr-TR" sz="2100" b="1" dirty="0">
                <a:latin typeface="Arial" panose="020B0604020202020204" pitchFamily="34" charset="0"/>
                <a:cs typeface="Times New Roman" panose="02020603050405020304" pitchFamily="18" charset="0"/>
              </a:rPr>
              <a:t>İŞ GEREKLERİ ANALİZİ GENEL TABLOSU ÖRNEĞİ</a:t>
            </a:r>
            <a:endParaRPr lang="tr-TR" altLang="tr-TR" sz="2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3" name="Metin Kutusu 12"/>
          <p:cNvSpPr txBox="1"/>
          <p:nvPr/>
        </p:nvSpPr>
        <p:spPr>
          <a:xfrm>
            <a:off x="322898" y="4580573"/>
            <a:ext cx="8721725" cy="4460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>
              <a:lnSpc>
                <a:spcPct val="120000"/>
              </a:lnSpc>
              <a:spcBef>
                <a:spcPts val="450"/>
              </a:spcBef>
              <a:spcAft>
                <a:spcPts val="450"/>
              </a:spcAft>
            </a:pPr>
            <a:r>
              <a:rPr lang="tr-TR" altLang="tr-TR" sz="2100" b="1" dirty="0">
                <a:latin typeface="Arial" panose="020B0604020202020204" pitchFamily="34" charset="0"/>
                <a:cs typeface="Times New Roman" panose="02020603050405020304" pitchFamily="18" charset="0"/>
              </a:rPr>
              <a:t>BİLGİ ALANI BAZINDA İŞ GEREKLERİ ANALİZİ TABLOSU ÖRNEĞİ</a:t>
            </a:r>
            <a:endParaRPr lang="tr-TR" altLang="tr-TR" sz="2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3" name="Tablo 2"/>
          <p:cNvGraphicFramePr>
            <a:graphicFrameLocks noGrp="1"/>
          </p:cNvGraphicFramePr>
          <p:nvPr/>
        </p:nvGraphicFramePr>
        <p:xfrm>
          <a:off x="322966" y="1269035"/>
          <a:ext cx="8279768" cy="3035300"/>
        </p:xfrm>
        <a:graphic>
          <a:graphicData uri="http://schemas.openxmlformats.org/drawingml/2006/table">
            <a:tbl>
              <a:tblPr firstRow="1" firstCol="1" bandRow="1"/>
              <a:tblGrid>
                <a:gridCol w="416365"/>
                <a:gridCol w="425393"/>
                <a:gridCol w="416365"/>
                <a:gridCol w="416365"/>
                <a:gridCol w="398314"/>
                <a:gridCol w="389289"/>
                <a:gridCol w="379663"/>
                <a:gridCol w="461491"/>
                <a:gridCol w="389255"/>
                <a:gridCol w="371272"/>
                <a:gridCol w="424789"/>
                <a:gridCol w="392430"/>
                <a:gridCol w="390525"/>
                <a:gridCol w="520700"/>
                <a:gridCol w="407670"/>
                <a:gridCol w="442787"/>
                <a:gridCol w="360925"/>
                <a:gridCol w="407339"/>
                <a:gridCol w="443865"/>
                <a:gridCol w="424966"/>
              </a:tblGrid>
              <a:tr h="254794">
                <a:tc>
                  <a:txBody>
                    <a:bodyPr/>
                    <a:lstStyle/>
                    <a:p>
                      <a:endParaRPr lang="tr-TR" sz="15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sz="15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tr-TR" sz="15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1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tr-TR" sz="15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2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tr-TR" sz="15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3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tr-TR" sz="15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4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tr-TR" sz="15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5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tr-TR" sz="15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6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buClrTx/>
                        <a:buSzTx/>
                        <a:buFontTx/>
                      </a:pPr>
                      <a:r>
                        <a:rPr lang="tr-TR" sz="15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7</a:t>
                      </a:r>
                      <a:endParaRPr lang="tr-TR" sz="1500" b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tr-TR" sz="15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8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tr-TR" sz="15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9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tr-TR" sz="15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10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tr-TR" sz="15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11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tr-TR" sz="15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12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tr-TR" sz="15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13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tr-TR" sz="15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14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tr-TR" sz="15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15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tr-TR" sz="15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16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tr-TR" sz="15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17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buNone/>
                      </a:pPr>
                      <a:r>
                        <a:rPr lang="tr-TR" altLang="en-US" sz="1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18</a:t>
                      </a:r>
                      <a:endParaRPr lang="tr-TR" altLang="en-US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1890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15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POZİSYON KODU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15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GÖREV ÜNVANI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1" algn="l" eaLnBrk="1" hangingPunct="1">
                        <a:lnSpc>
                          <a:spcPct val="12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tr-TR" sz="15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sym typeface="+mn-ea"/>
                        </a:rPr>
                        <a:t>EĞİTİM DÜZEYİ</a:t>
                      </a:r>
                      <a:endParaRPr lang="tr-TR" sz="1500" b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15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İLGİLİ BÖLÜMLER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15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ÖZEL MESLEKİ EĞT.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15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sym typeface="+mn-ea"/>
                        </a:rPr>
                        <a:t>SERTİFİKA / EHLİYET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15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İŞ DENEYİMİ (ALAN)</a:t>
                      </a:r>
                      <a:endParaRPr lang="tr-TR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15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İŞ DENEYİMİ (ÜNVAN)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1" algn="l" eaLnBrk="1" hangingPunct="1">
                        <a:lnSpc>
                          <a:spcPct val="12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tr-TR" sz="15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sym typeface="+mn-ea"/>
                        </a:rPr>
                        <a:t>İŞ BAŞI EĞT. SÜRESİ</a:t>
                      </a:r>
                      <a:endParaRPr lang="tr-TR" sz="1500" b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15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sym typeface="+mn-ea"/>
                        </a:rPr>
                        <a:t>FİZİKSEL ÖZELLİKLER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15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YABANCI DİL(LER)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15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DÜZEY(LER)İ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15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BİLGİSAYAR BİLGİSİ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15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ÖZEL BİLGİ / TECRÜBE ALANLARI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15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VARDİYALI ÇALIŞMA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15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SEYAHAT EDEBİLME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15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ENGELLİ ÇALIŞMA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1" algn="l">
                        <a:lnSpc>
                          <a:spcPct val="120000"/>
                        </a:lnSpc>
                        <a:buClrTx/>
                        <a:buSzTx/>
                        <a:buFontTx/>
                      </a:pPr>
                      <a:r>
                        <a:rPr lang="tr-TR" sz="1500" b="1">
                          <a:solidFill>
                            <a:srgbClr val="000000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r>
                        <a:rPr lang="tr-TR" sz="1500" b="1">
                          <a:solidFill>
                            <a:srgbClr val="000000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Times New Roman" panose="02020603050405020304" pitchFamily="18" charset="0"/>
                          <a:sym typeface="+mn-ea"/>
                        </a:rPr>
                        <a:t>CİNSİYET</a:t>
                      </a:r>
                      <a:endParaRPr lang="tr-TR" sz="1500" b="1">
                        <a:solidFill>
                          <a:srgbClr val="000000"/>
                        </a:solidFill>
                        <a:effectLst/>
                        <a:uFillTx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vert="vert27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1" algn="l">
                        <a:lnSpc>
                          <a:spcPct val="120000"/>
                        </a:lnSpc>
                        <a:buClrTx/>
                        <a:buSzTx/>
                        <a:buFontTx/>
                      </a:pPr>
                      <a:r>
                        <a:rPr lang="tr-TR" sz="1500" b="1">
                          <a:solidFill>
                            <a:srgbClr val="000000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r>
                        <a:rPr lang="tr-TR" sz="1500" b="1">
                          <a:solidFill>
                            <a:srgbClr val="000000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Times New Roman" panose="02020603050405020304" pitchFamily="18" charset="0"/>
                          <a:sym typeface="+mn-ea"/>
                        </a:rPr>
                        <a:t>YAŞ ARALIĞI</a:t>
                      </a:r>
                      <a:endParaRPr lang="tr-TR" sz="1500" b="1">
                        <a:solidFill>
                          <a:srgbClr val="000000"/>
                        </a:solidFill>
                        <a:effectLst/>
                        <a:uFillTx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vert="vert27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marL="0" lvl="1" algn="l" eaLnBrk="1" hangingPunct="1">
                        <a:lnSpc>
                          <a:spcPct val="12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tr-TR" sz="1500" b="1">
                          <a:solidFill>
                            <a:srgbClr val="000000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Times New Roman" panose="02020603050405020304" pitchFamily="18" charset="0"/>
                          <a:sym typeface="+mn-ea"/>
                        </a:rPr>
                        <a:t>ASKERLİK DURUMU</a:t>
                      </a:r>
                      <a:endParaRPr lang="tr-TR" sz="1500" b="1">
                        <a:solidFill>
                          <a:srgbClr val="000000"/>
                        </a:solidFill>
                        <a:effectLst/>
                        <a:uFillTx/>
                        <a:latin typeface="Arial" panose="020B0604020202020204" pitchFamily="34" charset="0"/>
                        <a:ea typeface="Times New Roman" panose="02020603050405020304" pitchFamily="18" charset="0"/>
                        <a:sym typeface="+mn-ea"/>
                      </a:endParaRPr>
                    </a:p>
                  </a:txBody>
                  <a:tcPr marL="33338" marR="33338" marT="0" marB="0" vert="vert27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9243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15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15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15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15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15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15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15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15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1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tr-TR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15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15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15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15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15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15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15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15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15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1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tr-TR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>
                        <a:lnSpc>
                          <a:spcPct val="120000"/>
                        </a:lnSpc>
                        <a:buNone/>
                      </a:pPr>
                      <a:endParaRPr lang="tr-TR" altLang="en-US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6872" name="Tablo 36871"/>
          <p:cNvGraphicFramePr/>
          <p:nvPr>
            <p:custDataLst>
              <p:tags r:id="rId3"/>
            </p:custDataLst>
          </p:nvPr>
        </p:nvGraphicFramePr>
        <p:xfrm>
          <a:off x="398780" y="5132070"/>
          <a:ext cx="8253095" cy="988060"/>
        </p:xfrm>
        <a:graphic>
          <a:graphicData uri="http://schemas.openxmlformats.org/drawingml/2006/table">
            <a:tbl>
              <a:tblPr/>
              <a:tblGrid>
                <a:gridCol w="1492885"/>
                <a:gridCol w="2243455"/>
                <a:gridCol w="2080895"/>
                <a:gridCol w="2435860"/>
              </a:tblGrid>
              <a:tr h="290830">
                <a:tc rowSpan="2"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tr-TR" altLang="tr-TR" sz="1800" b="1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POZ. KODU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tr-TR" altLang="tr-TR" sz="1800" b="1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GÖREV ÜNVANI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tr-TR" altLang="tr-TR" sz="1800" b="1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BİLGİ ALANI : </a:t>
                      </a:r>
                      <a:r>
                        <a:rPr lang="tr-TR" altLang="tr-TR" sz="18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İŞ DENEYİMİ (ALAN)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30200">
                <a:tc vMerge="1"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tr-TR" altLang="tr-TR" sz="1800" b="1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MEVCUT DURUM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tr-TR" altLang="tr-TR" sz="1800" b="1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ÖNERİLEN DURUM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0037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hangingPunct="1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tr-TR" altLang="tr-TR" sz="18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hangingPunct="1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tr-TR" altLang="tr-TR" sz="18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hangingPunct="1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tr-TR" altLang="tr-TR" sz="18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hangingPunct="1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tr-TR" altLang="tr-TR" sz="18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68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68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68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7890" name="Picture 8" descr="C:\Documents and Settings\toshiba\Desktop\site-bg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865188"/>
            <a:ext cx="9170988" cy="51641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1152525" y="500063"/>
            <a:ext cx="6997700" cy="457200"/>
          </a:xfrm>
          <a:prstGeom prst="rect">
            <a:avLst/>
          </a:prstGeom>
          <a:solidFill>
            <a:srgbClr val="FFFFFF"/>
          </a:solidFill>
        </p:spPr>
        <p:txBody>
          <a:bodyPr lIns="68580" tIns="34290" rIns="68580" bIns="34290"/>
          <a:p>
            <a:pPr algn="ctr" defTabSz="685800" eaLnBrk="1" hangingPunct="1">
              <a:buNone/>
            </a:pP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</a:rPr>
              <a:t>İŞ</a:t>
            </a: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TANIMLARININ HAZIRLANMASI</a:t>
            </a:r>
            <a:endParaRPr lang="en-US" altLang="tr-TR" b="1" dirty="0">
              <a:solidFill>
                <a:srgbClr val="3333CC"/>
              </a:solidFill>
              <a:latin typeface="Arial" panose="020B0604020202020204" pitchFamily="34" charset="0"/>
            </a:endParaRPr>
          </a:p>
        </p:txBody>
      </p:sp>
      <p:grpSp>
        <p:nvGrpSpPr>
          <p:cNvPr id="9" name="Grup 8"/>
          <p:cNvGrpSpPr/>
          <p:nvPr/>
        </p:nvGrpSpPr>
        <p:grpSpPr>
          <a:xfrm>
            <a:off x="428625" y="1095375"/>
            <a:ext cx="4241800" cy="4529138"/>
            <a:chOff x="572504" y="316835"/>
            <a:chExt cx="5655365" cy="6040279"/>
          </a:xfrm>
        </p:grpSpPr>
        <p:sp>
          <p:nvSpPr>
            <p:cNvPr id="37896" name="Text Box 4"/>
            <p:cNvSpPr txBox="1"/>
            <p:nvPr/>
          </p:nvSpPr>
          <p:spPr>
            <a:xfrm>
              <a:off x="572504" y="316835"/>
              <a:ext cx="5655365" cy="350602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marL="342900" indent="-342900" defTabSz="914400">
                <a:spcBef>
                  <a:spcPts val="450"/>
                </a:spcBef>
                <a:spcAft>
                  <a:spcPts val="450"/>
                </a:spcAft>
                <a:buFont typeface="Arial" panose="020B0604020202020204" pitchFamily="34" charset="0"/>
                <a:buChar char="•"/>
                <a:tabLst>
                  <a:tab pos="171450" algn="l"/>
                </a:tabLst>
              </a:pPr>
              <a:r>
                <a:rPr lang="tr-TR" altLang="tr-TR" b="1" dirty="0">
                  <a:latin typeface="Arial" panose="020B0604020202020204" pitchFamily="34" charset="0"/>
                  <a:cs typeface="Times New Roman" panose="02020603050405020304" pitchFamily="18" charset="0"/>
                </a:rPr>
                <a:t>Standart iş tanımı ve gereklerinin yazılması </a:t>
              </a:r>
              <a:endPara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342900" indent="-342900" defTabSz="914400">
                <a:spcBef>
                  <a:spcPts val="450"/>
                </a:spcBef>
                <a:buChar char="-"/>
                <a:tabLst>
                  <a:tab pos="171450" algn="l"/>
                </a:tabLst>
              </a:pPr>
              <a:r>
                <a:rPr lang="tr-TR" altLang="tr-TR" dirty="0">
                  <a:latin typeface="Arial" panose="020B0604020202020204" pitchFamily="34" charset="0"/>
                </a:rPr>
                <a:t>İşin genel tanımı</a:t>
              </a:r>
              <a:endParaRPr lang="tr-TR" altLang="tr-TR" dirty="0">
                <a:latin typeface="Arial" panose="020B0604020202020204" pitchFamily="34" charset="0"/>
              </a:endParaRPr>
            </a:p>
            <a:p>
              <a:pPr marL="342900" indent="-342900" defTabSz="914400">
                <a:spcBef>
                  <a:spcPts val="450"/>
                </a:spcBef>
                <a:buChar char="-"/>
                <a:tabLst>
                  <a:tab pos="171450" algn="l"/>
                </a:tabLst>
              </a:pPr>
              <a:r>
                <a:rPr lang="tr-TR" altLang="tr-TR" dirty="0">
                  <a:latin typeface="Arial" panose="020B0604020202020204" pitchFamily="34" charset="0"/>
                </a:rPr>
                <a:t>Görev ve sorumluluklar</a:t>
              </a:r>
              <a:endParaRPr lang="tr-TR" altLang="tr-TR" dirty="0">
                <a:latin typeface="Arial" panose="020B0604020202020204" pitchFamily="34" charset="0"/>
              </a:endParaRPr>
            </a:p>
            <a:p>
              <a:pPr marL="342900" indent="-342900" defTabSz="914400">
                <a:spcBef>
                  <a:spcPts val="450"/>
                </a:spcBef>
                <a:buChar char="-"/>
                <a:tabLst>
                  <a:tab pos="171450" algn="l"/>
                </a:tabLst>
              </a:pPr>
              <a:r>
                <a:rPr lang="tr-TR" altLang="tr-TR" dirty="0">
                  <a:latin typeface="Arial" panose="020B0604020202020204" pitchFamily="34" charset="0"/>
                </a:rPr>
                <a:t>Çalışma Ortamı</a:t>
              </a:r>
              <a:endParaRPr lang="tr-TR" altLang="tr-TR" dirty="0">
                <a:latin typeface="Arial" panose="020B0604020202020204" pitchFamily="34" charset="0"/>
              </a:endParaRPr>
            </a:p>
            <a:p>
              <a:pPr marL="342900" indent="-342900" defTabSz="914400">
                <a:spcBef>
                  <a:spcPts val="450"/>
                </a:spcBef>
                <a:buChar char="-"/>
                <a:tabLst>
                  <a:tab pos="171450" algn="l"/>
                </a:tabLst>
              </a:pPr>
              <a:r>
                <a:rPr lang="tr-TR" altLang="tr-TR" dirty="0">
                  <a:latin typeface="Arial" panose="020B0604020202020204" pitchFamily="34" charset="0"/>
                </a:rPr>
                <a:t>İş gerekleri</a:t>
              </a:r>
              <a:endParaRPr lang="tr-TR" altLang="tr-TR" dirty="0">
                <a:latin typeface="Arial" panose="020B0604020202020204" pitchFamily="34" charset="0"/>
              </a:endParaRPr>
            </a:p>
          </p:txBody>
        </p:sp>
        <p:pic>
          <p:nvPicPr>
            <p:cNvPr id="37897" name="Resim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85266" y="4127804"/>
              <a:ext cx="3730073" cy="2229310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10" name="Grup 9"/>
          <p:cNvGrpSpPr/>
          <p:nvPr/>
        </p:nvGrpSpPr>
        <p:grpSpPr>
          <a:xfrm>
            <a:off x="4586288" y="1216025"/>
            <a:ext cx="4129087" cy="5440137"/>
            <a:chOff x="6114497" y="1031130"/>
            <a:chExt cx="5504999" cy="7252356"/>
          </a:xfrm>
        </p:grpSpPr>
        <p:sp>
          <p:nvSpPr>
            <p:cNvPr id="37894" name="Text Box 4"/>
            <p:cNvSpPr txBox="1"/>
            <p:nvPr/>
          </p:nvSpPr>
          <p:spPr>
            <a:xfrm>
              <a:off x="6114497" y="3345669"/>
              <a:ext cx="5504999" cy="493781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marL="342900" indent="-342900" eaLnBrk="1" hangingPunct="1"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tr-TR" altLang="tr-TR" b="1" dirty="0">
                  <a:latin typeface="Arial" panose="020B0604020202020204" pitchFamily="34" charset="0"/>
                </a:rPr>
                <a:t>İş gereklerinin ana bölümleri</a:t>
              </a:r>
              <a:endParaRPr lang="tr-TR" altLang="tr-TR" b="1" dirty="0">
                <a:latin typeface="Arial" panose="020B0604020202020204" pitchFamily="34" charset="0"/>
              </a:endParaRPr>
            </a:p>
            <a:p>
              <a:pPr marL="342900" indent="-342900" eaLnBrk="1" hangingPunct="1">
                <a:spcBef>
                  <a:spcPts val="450"/>
                </a:spcBef>
                <a:buFont typeface="Wingdings" panose="05000000000000000000" pitchFamily="2" charset="2"/>
                <a:buChar char="ü"/>
              </a:pPr>
              <a:r>
                <a:rPr lang="tr-TR" altLang="tr-TR" dirty="0">
                  <a:sym typeface="+mn-ea"/>
                </a:rPr>
                <a:t>Eğitim / bilgi</a:t>
              </a:r>
              <a:endParaRPr lang="tr-TR" altLang="tr-TR" dirty="0">
                <a:latin typeface="Arial" panose="020B0604020202020204" pitchFamily="34" charset="0"/>
              </a:endParaRPr>
            </a:p>
            <a:p>
              <a:pPr marL="342900" indent="-342900" eaLnBrk="1" hangingPunct="1">
                <a:spcBef>
                  <a:spcPts val="450"/>
                </a:spcBef>
                <a:buFont typeface="Wingdings" panose="05000000000000000000" pitchFamily="2" charset="2"/>
                <a:buChar char="ü"/>
              </a:pPr>
              <a:r>
                <a:rPr lang="tr-TR" altLang="tr-TR" dirty="0">
                  <a:latin typeface="Arial" panose="020B0604020202020204" pitchFamily="34" charset="0"/>
                </a:rPr>
                <a:t>Deneyim</a:t>
              </a:r>
              <a:endParaRPr lang="tr-TR" altLang="tr-TR" dirty="0">
                <a:latin typeface="Arial" panose="020B0604020202020204" pitchFamily="34" charset="0"/>
              </a:endParaRPr>
            </a:p>
            <a:p>
              <a:pPr marL="342900" indent="-342900" eaLnBrk="1" hangingPunct="1">
                <a:spcBef>
                  <a:spcPts val="450"/>
                </a:spcBef>
                <a:buFont typeface="Wingdings" panose="05000000000000000000" pitchFamily="2" charset="2"/>
                <a:buChar char="ü"/>
              </a:pPr>
              <a:r>
                <a:rPr lang="tr-TR" altLang="tr-TR" dirty="0">
                  <a:latin typeface="Arial" panose="020B0604020202020204" pitchFamily="34" charset="0"/>
                </a:rPr>
                <a:t>Yetkinlikler</a:t>
              </a:r>
              <a:endParaRPr lang="tr-TR" altLang="tr-TR" dirty="0">
                <a:latin typeface="Arial" panose="020B0604020202020204" pitchFamily="34" charset="0"/>
              </a:endParaRPr>
            </a:p>
            <a:p>
              <a:pPr marL="342900" indent="-342900" eaLnBrk="1" hangingPunct="1">
                <a:spcBef>
                  <a:spcPts val="450"/>
                </a:spcBef>
                <a:buFont typeface="Wingdings" panose="05000000000000000000" pitchFamily="2" charset="2"/>
                <a:buChar char="ü"/>
              </a:pPr>
              <a:r>
                <a:rPr lang="tr-TR" altLang="tr-TR" dirty="0">
                  <a:latin typeface="Arial" panose="020B0604020202020204" pitchFamily="34" charset="0"/>
                </a:rPr>
                <a:t>İş / çalışma koşullarına ilişkin özel nitelikler</a:t>
              </a:r>
              <a:endParaRPr lang="tr-TR" altLang="tr-TR" dirty="0">
                <a:latin typeface="Arial" panose="020B0604020202020204" pitchFamily="34" charset="0"/>
              </a:endParaRPr>
            </a:p>
            <a:p>
              <a:pPr marL="342900" indent="-342900" eaLnBrk="1" hangingPunct="1">
                <a:spcBef>
                  <a:spcPts val="450"/>
                </a:spcBef>
                <a:buFont typeface="Wingdings" panose="05000000000000000000" pitchFamily="2" charset="2"/>
                <a:buChar char="ü"/>
              </a:pPr>
              <a:r>
                <a:rPr lang="tr-TR" altLang="tr-TR" dirty="0">
                  <a:sym typeface="+mn-ea"/>
                </a:rPr>
                <a:t>Kişisel özellikler / kişilik özellikleri</a:t>
              </a:r>
              <a:endParaRPr lang="tr-TR" altLang="tr-TR" dirty="0">
                <a:latin typeface="Arial" panose="020B0604020202020204" pitchFamily="34" charset="0"/>
              </a:endParaRPr>
            </a:p>
          </p:txBody>
        </p:sp>
        <p:pic>
          <p:nvPicPr>
            <p:cNvPr id="37895" name="Resim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02497" y="1031130"/>
              <a:ext cx="3564285" cy="2091967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3" name="Text Box 4"/>
          <p:cNvSpPr txBox="1"/>
          <p:nvPr/>
        </p:nvSpPr>
        <p:spPr>
          <a:xfrm>
            <a:off x="322898" y="5805805"/>
            <a:ext cx="4373562" cy="831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altLang="tr-TR" b="1" dirty="0">
                <a:latin typeface="Arial" panose="020B0604020202020204" pitchFamily="34" charset="0"/>
                <a:cs typeface="Times New Roman" panose="02020603050405020304" pitchFamily="18" charset="0"/>
              </a:rPr>
              <a:t>İş tanımı ve gereklerinin  </a:t>
            </a:r>
            <a:r>
              <a:rPr lang="tr-TR" altLang="tr-TR" b="1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  <a:hlinkClick r:id="rId4" action="ppaction://hlinksldjump"/>
              </a:rPr>
              <a:t>kullanım alanları</a:t>
            </a:r>
            <a:endParaRPr lang="tr-TR" altLang="tr-TR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0962" name="Picture 8" descr="C:\Documents and Settings\toshiba\Desktop\site-bg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865188"/>
            <a:ext cx="9170988" cy="51641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0963" name="Rectangle 2"/>
          <p:cNvSpPr txBox="1"/>
          <p:nvPr/>
        </p:nvSpPr>
        <p:spPr>
          <a:xfrm>
            <a:off x="1087438" y="423863"/>
            <a:ext cx="6997700" cy="457200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txBody>
          <a:bodyPr lIns="68580" tIns="34290" rIns="68580" bIns="34290"/>
          <a:p>
            <a:pPr algn="ctr" eaLnBrk="1" hangingPunct="1"/>
            <a:r>
              <a:rPr lang="tr-TR" altLang="tr-TR" sz="2100" b="1" dirty="0">
                <a:solidFill>
                  <a:srgbClr val="0070C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İŞ TANIMI VE GEREKLERİNİN  KULLANIM ALANLARI</a:t>
            </a:r>
            <a:endParaRPr lang="tr-TR" altLang="tr-TR" sz="2100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1" name="Ok: Sağ 20">
            <a:hlinkClick r:id="rId2" action="ppaction://hlinksldjump"/>
          </p:cNvPr>
          <p:cNvSpPr/>
          <p:nvPr/>
        </p:nvSpPr>
        <p:spPr>
          <a:xfrm flipH="1">
            <a:off x="4859338" y="6053138"/>
            <a:ext cx="720725" cy="4175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40965" name="Tablo 40964"/>
          <p:cNvGraphicFramePr/>
          <p:nvPr/>
        </p:nvGraphicFramePr>
        <p:xfrm>
          <a:off x="373063" y="1066800"/>
          <a:ext cx="8424863" cy="4776788"/>
        </p:xfrm>
        <a:graphic>
          <a:graphicData uri="http://schemas.openxmlformats.org/drawingml/2006/table">
            <a:tbl>
              <a:tblPr/>
              <a:tblGrid>
                <a:gridCol w="4213225"/>
                <a:gridCol w="1835150"/>
                <a:gridCol w="2376488"/>
              </a:tblGrid>
              <a:tr h="38735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b="1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KULLANIM ALANI</a:t>
                      </a:r>
                      <a:endParaRPr lang="tr-TR" altLang="tr-TR" b="1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b="1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İŞ TANIMI</a:t>
                      </a:r>
                      <a:endParaRPr lang="tr-TR" altLang="tr-TR" b="1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b="1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İŞ GEREKLERİ</a:t>
                      </a:r>
                      <a:endParaRPr lang="tr-TR" altLang="tr-TR" b="1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Kalite El kitabı</a:t>
                      </a:r>
                      <a:endParaRPr lang="tr-TR" altLang="tr-TR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tr-TR" altLang="tr-TR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altLang="tr-TR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713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Organizasyon El kitabı</a:t>
                      </a:r>
                      <a:endParaRPr lang="tr-TR" altLang="tr-TR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tr-TR" altLang="tr-TR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tr-TR" altLang="tr-TR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Organizasyon şeması</a:t>
                      </a:r>
                      <a:endParaRPr lang="tr-TR" altLang="tr-TR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tr-TR" altLang="tr-TR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altLang="tr-TR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712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İşgücü planlama</a:t>
                      </a:r>
                      <a:endParaRPr lang="tr-TR" altLang="tr-TR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tr-TR" altLang="tr-TR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tr-TR" altLang="tr-TR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Seçme- yerleştirme (işe alım)</a:t>
                      </a:r>
                      <a:endParaRPr lang="tr-TR" altLang="tr-TR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tr-TR" altLang="tr-TR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tr-TR" altLang="tr-TR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713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Personel oryantasyonu</a:t>
                      </a:r>
                      <a:endParaRPr lang="tr-TR" altLang="tr-TR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tr-TR" altLang="tr-TR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altLang="tr-TR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Eğitim-geliştirme</a:t>
                      </a:r>
                      <a:endParaRPr lang="tr-TR" altLang="tr-TR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(+)</a:t>
                      </a:r>
                      <a:endParaRPr lang="tr-TR" altLang="tr-TR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tr-TR" altLang="tr-TR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Performans yönetimi</a:t>
                      </a:r>
                      <a:endParaRPr lang="tr-TR" altLang="tr-TR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(+)</a:t>
                      </a:r>
                      <a:endParaRPr lang="tr-TR" altLang="tr-TR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tr-TR" altLang="tr-TR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712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Kariyer yönetimi</a:t>
                      </a:r>
                      <a:endParaRPr lang="tr-TR" altLang="tr-TR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tr-TR" altLang="tr-TR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tr-TR" altLang="tr-TR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1838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İş değerleme ve ücret yönetimi</a:t>
                      </a:r>
                      <a:endParaRPr lang="tr-TR" altLang="tr-TR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tr-TR" altLang="tr-TR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tr-TR" altLang="tr-TR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İK bilgi sistemi</a:t>
                      </a:r>
                      <a:endParaRPr lang="tr-TR" altLang="tr-TR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tr-TR" altLang="tr-TR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tr-TR" altLang="tr-TR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9938" name="Picture 8" descr="C:\Documents and Settings\toshiba\Desktop\site-bg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88" y="865188"/>
            <a:ext cx="9172575" cy="51641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801688" y="479425"/>
            <a:ext cx="7623175" cy="457200"/>
          </a:xfrm>
          <a:prstGeom prst="rect">
            <a:avLst/>
          </a:prstGeom>
          <a:solidFill>
            <a:srgbClr val="FFFFFF"/>
          </a:solidFill>
        </p:spPr>
        <p:txBody>
          <a:bodyPr lIns="68580" tIns="34290" rIns="68580" bIns="34290"/>
          <a:p>
            <a:pPr algn="ctr" defTabSz="685800" eaLnBrk="1" hangingPunct="1">
              <a:buNone/>
            </a:pP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</a:rPr>
              <a:t>GENEL GÖREV VE SORUMLULUKLAR ÖRNEĞİ</a:t>
            </a:r>
            <a:endParaRPr lang="en-US" altLang="tr-TR" b="1" dirty="0">
              <a:solidFill>
                <a:srgbClr val="3333CC"/>
              </a:solidFill>
              <a:latin typeface="Arial" panose="020B0604020202020204" pitchFamily="34" charset="0"/>
            </a:endParaRPr>
          </a:p>
        </p:txBody>
      </p:sp>
      <p:sp>
        <p:nvSpPr>
          <p:cNvPr id="21" name="Ok: Sağ 20">
            <a:hlinkClick r:id="rId2" action="ppaction://hlinksldjump"/>
          </p:cNvPr>
          <p:cNvSpPr/>
          <p:nvPr/>
        </p:nvSpPr>
        <p:spPr>
          <a:xfrm flipH="1">
            <a:off x="3084830" y="6313805"/>
            <a:ext cx="556895" cy="2990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9941" name="Rectangle 1"/>
          <p:cNvSpPr/>
          <p:nvPr/>
        </p:nvSpPr>
        <p:spPr>
          <a:xfrm>
            <a:off x="466725" y="3040857"/>
            <a:ext cx="3744913" cy="314642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 anchorCtr="0">
            <a:spAutoFit/>
          </a:bodyPr>
          <a:p>
            <a:pPr algn="just" defTabSz="685800"/>
            <a:r>
              <a:rPr lang="tr-TR" altLang="tr-TR" sz="2000" b="1" dirty="0">
                <a:latin typeface="Arial" panose="020B0604020202020204" pitchFamily="34" charset="0"/>
                <a:cs typeface="Arial" panose="020B0604020202020204" pitchFamily="34" charset="0"/>
              </a:rPr>
              <a:t>A- TÜM PERSONEL</a:t>
            </a:r>
            <a:endParaRPr lang="tr-TR" altLang="tr-TR" sz="2000" dirty="0">
              <a:latin typeface="Arial" panose="020B0604020202020204" pitchFamily="34" charset="0"/>
            </a:endParaRPr>
          </a:p>
          <a:p>
            <a:pPr algn="just" defTabSz="685800">
              <a:buChar char="•"/>
            </a:pPr>
            <a:r>
              <a:rPr lang="tr-TR" altLang="tr-TR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4857 sayılı iş kanunu ve diğer iş mevzuatı kapsamındaki sorumlulukların yerine getirilmesi</a:t>
            </a:r>
            <a:endParaRPr lang="tr-TR" altLang="tr-TR" sz="2000" dirty="0">
              <a:latin typeface="Arial" panose="020B0604020202020204" pitchFamily="34" charset="0"/>
            </a:endParaRPr>
          </a:p>
          <a:p>
            <a:pPr algn="just" defTabSz="685800">
              <a:buChar char="•"/>
            </a:pPr>
            <a:r>
              <a:rPr lang="tr-TR" altLang="tr-TR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İşyeri kurallarına ve kalite sistemlerine uyulması </a:t>
            </a:r>
            <a:endParaRPr lang="tr-TR" altLang="tr-TR" sz="2000" dirty="0">
              <a:latin typeface="Arial" panose="020B0604020202020204" pitchFamily="34" charset="0"/>
            </a:endParaRPr>
          </a:p>
          <a:p>
            <a:pPr algn="just" defTabSz="685800">
              <a:buChar char="•"/>
            </a:pPr>
            <a:r>
              <a:rPr lang="tr-TR" altLang="tr-TR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Ekip çalışmasına uyum gösterilmesi</a:t>
            </a:r>
            <a:endParaRPr lang="tr-TR" altLang="tr-TR" sz="2000" dirty="0">
              <a:latin typeface="Arial" panose="020B0604020202020204" pitchFamily="34" charset="0"/>
            </a:endParaRPr>
          </a:p>
          <a:p>
            <a:pPr algn="just" defTabSz="685800">
              <a:buChar char="•"/>
            </a:pPr>
            <a:r>
              <a:rPr lang="tr-TR" altLang="tr-TR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Sürekli gelişim sağlanması</a:t>
            </a:r>
            <a:endParaRPr lang="tr-TR" altLang="tr-TR" sz="2000" dirty="0">
              <a:latin typeface="Arial" panose="020B0604020202020204" pitchFamily="34" charset="0"/>
            </a:endParaRPr>
          </a:p>
        </p:txBody>
      </p:sp>
      <p:graphicFrame>
        <p:nvGraphicFramePr>
          <p:cNvPr id="39942" name="Tablo 39941"/>
          <p:cNvGraphicFramePr/>
          <p:nvPr>
            <p:custDataLst>
              <p:tags r:id="rId3"/>
            </p:custDataLst>
          </p:nvPr>
        </p:nvGraphicFramePr>
        <p:xfrm>
          <a:off x="468630" y="1111250"/>
          <a:ext cx="8074025" cy="1524000"/>
        </p:xfrm>
        <a:graphic>
          <a:graphicData uri="http://schemas.openxmlformats.org/drawingml/2006/table">
            <a:tbl>
              <a:tblPr/>
              <a:tblGrid>
                <a:gridCol w="5240020"/>
                <a:gridCol w="596265"/>
                <a:gridCol w="568960"/>
                <a:gridCol w="537845"/>
                <a:gridCol w="502285"/>
                <a:gridCol w="628650"/>
              </a:tblGrid>
              <a:tr h="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marL="449580" lvl="0" indent="0" eaLnBrk="1" hangingPunct="1">
                        <a:buNone/>
                      </a:pPr>
                      <a:r>
                        <a:rPr lang="tr-TR" altLang="tr-TR" sz="2000" b="1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PERSONEL GRUPLARI</a:t>
                      </a:r>
                      <a:endParaRPr lang="tr-TR" altLang="tr-TR" sz="2000" b="1" dirty="0">
                        <a:latin typeface="Arial" panose="020B06040202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2000" b="1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endParaRPr lang="tr-TR" altLang="tr-TR" sz="2000" b="1" dirty="0"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20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B</a:t>
                      </a:r>
                      <a:endParaRPr lang="tr-TR" altLang="tr-TR" sz="20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20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C</a:t>
                      </a:r>
                      <a:endParaRPr lang="tr-TR" altLang="tr-TR" sz="20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20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D</a:t>
                      </a:r>
                      <a:endParaRPr lang="tr-TR" altLang="tr-TR" sz="20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20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tr-TR" altLang="tr-TR" sz="20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marL="449580" lvl="0" indent="0" eaLnBrk="1" hangingPunct="1">
                        <a:buNone/>
                      </a:pPr>
                      <a:r>
                        <a:rPr lang="tr-TR" altLang="tr-TR" sz="20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Üst Yöneticiler</a:t>
                      </a:r>
                      <a:endParaRPr lang="tr-TR" altLang="tr-TR" sz="2000" dirty="0">
                        <a:latin typeface="Arial" panose="020B06040202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20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X</a:t>
                      </a:r>
                      <a:endParaRPr lang="tr-TR" altLang="tr-TR" sz="2000" dirty="0">
                        <a:latin typeface="Arial" panose="020B06040202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marL="449580" lvl="0" indent="0" algn="ctr" eaLnBrk="1" hangingPunct="1">
                        <a:buNone/>
                      </a:pPr>
                      <a:r>
                        <a:rPr lang="tr-TR" altLang="tr-TR" sz="20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altLang="tr-TR" sz="2000" dirty="0">
                        <a:latin typeface="Arial" panose="020B06040202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20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X</a:t>
                      </a:r>
                      <a:endParaRPr lang="tr-TR" altLang="tr-TR" sz="2000" dirty="0">
                        <a:latin typeface="Arial" panose="020B06040202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20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X</a:t>
                      </a:r>
                      <a:endParaRPr lang="tr-TR" altLang="tr-TR" sz="2000" dirty="0">
                        <a:latin typeface="Arial" panose="020B06040202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2000" dirty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X</a:t>
                      </a:r>
                      <a:endParaRPr lang="tr-TR" altLang="tr-TR" sz="2000" dirty="0">
                        <a:latin typeface="Arial" panose="020B06040202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marL="449580" lvl="0" indent="0" eaLnBrk="1" hangingPunct="1">
                        <a:buNone/>
                      </a:pPr>
                      <a:r>
                        <a:rPr lang="tr-TR" altLang="tr-TR" sz="20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Ekip yöneten personel</a:t>
                      </a:r>
                      <a:endParaRPr lang="tr-TR" altLang="tr-TR" sz="2000" dirty="0">
                        <a:latin typeface="Arial" panose="020B06040202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20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X</a:t>
                      </a:r>
                      <a:endParaRPr lang="tr-TR" altLang="tr-TR" sz="2000" dirty="0">
                        <a:latin typeface="Arial" panose="020B06040202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marL="449580" lvl="0" indent="0" algn="ctr" eaLnBrk="1" hangingPunct="1">
                        <a:buNone/>
                      </a:pPr>
                      <a:r>
                        <a:rPr lang="tr-TR" altLang="tr-TR" sz="20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altLang="tr-TR" sz="2000" dirty="0">
                        <a:latin typeface="Arial" panose="020B06040202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20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X</a:t>
                      </a:r>
                      <a:endParaRPr lang="tr-TR" altLang="tr-TR" sz="2000" dirty="0">
                        <a:latin typeface="Arial" panose="020B06040202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20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X</a:t>
                      </a:r>
                      <a:endParaRPr lang="tr-TR" altLang="tr-TR" sz="2000" dirty="0">
                        <a:latin typeface="Arial" panose="020B06040202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endParaRPr lang="tr-TR" altLang="tr-TR" sz="2000" dirty="0">
                        <a:latin typeface="Arial" panose="020B06040202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7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marL="449580" lvl="0" indent="0" eaLnBrk="1" hangingPunct="1">
                        <a:buNone/>
                      </a:pPr>
                      <a:r>
                        <a:rPr lang="tr-TR" altLang="tr-TR" sz="20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Beyaz yakalı personel</a:t>
                      </a:r>
                      <a:endParaRPr lang="tr-TR" altLang="tr-TR" sz="2000" dirty="0">
                        <a:latin typeface="Arial" panose="020B06040202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20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X</a:t>
                      </a:r>
                      <a:endParaRPr lang="tr-TR" altLang="tr-TR" sz="2000" dirty="0">
                        <a:latin typeface="Arial" panose="020B06040202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marL="449580" lvl="0" indent="0" algn="ctr" eaLnBrk="1" hangingPunct="1">
                        <a:buNone/>
                      </a:pPr>
                      <a:r>
                        <a:rPr lang="tr-TR" altLang="tr-TR" sz="20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altLang="tr-TR" sz="2000" dirty="0">
                        <a:latin typeface="Arial" panose="020B06040202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20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X</a:t>
                      </a:r>
                      <a:endParaRPr lang="tr-TR" altLang="tr-TR" sz="2000" dirty="0">
                        <a:latin typeface="Arial" panose="020B06040202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marL="449580" lvl="0" indent="0" algn="ctr" eaLnBrk="1" hangingPunct="1">
                        <a:buNone/>
                      </a:pPr>
                      <a:r>
                        <a:rPr lang="tr-TR" altLang="tr-TR" sz="20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altLang="tr-TR" sz="2000" dirty="0">
                        <a:latin typeface="Arial" panose="020B06040202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marL="449580" lvl="0" indent="0" algn="ctr" eaLnBrk="1" hangingPunct="1">
                        <a:buNone/>
                      </a:pPr>
                      <a:r>
                        <a:rPr lang="tr-TR" altLang="tr-TR" sz="20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altLang="tr-TR" sz="2000" dirty="0">
                        <a:latin typeface="Arial" panose="020B06040202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marL="449580" lvl="0" indent="0" eaLnBrk="1" hangingPunct="1">
                        <a:buNone/>
                      </a:pPr>
                      <a:r>
                        <a:rPr lang="tr-TR" altLang="tr-TR" sz="20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Mavi yakalı personel/ vardiya çalışanları</a:t>
                      </a:r>
                      <a:endParaRPr lang="tr-TR" altLang="tr-TR" sz="2000" dirty="0">
                        <a:latin typeface="Arial" panose="020B06040202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20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X</a:t>
                      </a:r>
                      <a:endParaRPr lang="tr-TR" altLang="tr-TR" sz="2000" dirty="0">
                        <a:latin typeface="Arial" panose="020B06040202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20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X</a:t>
                      </a:r>
                      <a:endParaRPr lang="tr-TR" altLang="tr-TR" sz="2000" dirty="0">
                        <a:latin typeface="Arial" panose="020B06040202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marL="449580" lvl="0" indent="0" algn="ctr" eaLnBrk="1" hangingPunct="1">
                        <a:buNone/>
                      </a:pPr>
                      <a:r>
                        <a:rPr lang="tr-TR" altLang="tr-TR" sz="20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altLang="tr-TR" sz="2000" dirty="0">
                        <a:latin typeface="Arial" panose="020B06040202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marL="449580" lvl="0" indent="0" algn="ctr" eaLnBrk="1" hangingPunct="1">
                        <a:buNone/>
                      </a:pPr>
                      <a:r>
                        <a:rPr lang="tr-TR" altLang="tr-TR" sz="20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altLang="tr-TR" sz="2000" dirty="0">
                        <a:latin typeface="Arial" panose="020B06040202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marL="449580" lvl="0" indent="0" algn="ctr" eaLnBrk="1" hangingPunct="1">
                        <a:buNone/>
                      </a:pPr>
                      <a:r>
                        <a:rPr lang="tr-TR" altLang="tr-TR" sz="20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altLang="tr-TR" sz="2000" dirty="0">
                        <a:latin typeface="Arial" panose="020B06040202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0" name="Metin Kutusu 19"/>
          <p:cNvSpPr txBox="1"/>
          <p:nvPr/>
        </p:nvSpPr>
        <p:spPr>
          <a:xfrm>
            <a:off x="490538" y="2659063"/>
            <a:ext cx="7753350" cy="339725"/>
          </a:xfrm>
          <a:prstGeom prst="rect">
            <a:avLst/>
          </a:prstGeom>
          <a:noFill/>
        </p:spPr>
        <p:txBody>
          <a:bodyPr>
            <a:spAutoFit/>
          </a:bodyPr>
          <a:p>
            <a:pPr algn="just" defTabSz="685800">
              <a:buNone/>
            </a:pPr>
            <a:r>
              <a:rPr lang="tr-TR" altLang="tr-TR" sz="1600" dirty="0">
                <a:latin typeface="Arial" panose="020B0604020202020204" pitchFamily="34" charset="0"/>
                <a:cs typeface="Times New Roman" panose="02020603050405020304" pitchFamily="18" charset="0"/>
              </a:rPr>
              <a:t>Not : Aşağıda küçük harfli maddelerde “başlıca”  görev ve sorumluluklar belirtilmiştir</a:t>
            </a:r>
            <a:r>
              <a:rPr lang="tr-TR" altLang="tr-TR" sz="1300" dirty="0">
                <a:latin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tr-TR" altLang="tr-TR" sz="1200" dirty="0">
              <a:latin typeface="Arial" panose="020B0604020202020204" pitchFamily="34" charset="0"/>
            </a:endParaRPr>
          </a:p>
        </p:txBody>
      </p:sp>
      <p:sp>
        <p:nvSpPr>
          <p:cNvPr id="39993" name="Rectangle 1"/>
          <p:cNvSpPr/>
          <p:nvPr/>
        </p:nvSpPr>
        <p:spPr>
          <a:xfrm>
            <a:off x="4649788" y="3429318"/>
            <a:ext cx="4146550" cy="265366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 anchorCtr="0">
            <a:spAutoFit/>
          </a:bodyPr>
          <a:p>
            <a:pPr algn="just">
              <a:lnSpc>
                <a:spcPct val="120000"/>
              </a:lnSpc>
            </a:pPr>
            <a:r>
              <a:rPr lang="tr-TR" altLang="tr-TR" sz="2000" b="1" dirty="0">
                <a:latin typeface="Arial" panose="020B0604020202020204" pitchFamily="34" charset="0"/>
                <a:cs typeface="Arial" panose="020B0604020202020204" pitchFamily="34" charset="0"/>
              </a:rPr>
              <a:t>B- </a:t>
            </a:r>
            <a:r>
              <a:rPr lang="tr-TR" altLang="tr-TR" sz="2000" b="1" dirty="0">
                <a:latin typeface="Arial" panose="020B0604020202020204" pitchFamily="34" charset="0"/>
                <a:cs typeface="Times New Roman" panose="02020603050405020304" pitchFamily="18" charset="0"/>
              </a:rPr>
              <a:t>MAVİ YAKALI PERSONEL / VARDİYA ÇALIŞANLARI</a:t>
            </a:r>
            <a:endParaRPr lang="tr-TR" alt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tr-TR" altLang="tr-TR" sz="2000" b="1" dirty="0">
                <a:latin typeface="Arial" panose="020B0604020202020204" pitchFamily="34" charset="0"/>
                <a:cs typeface="Times New Roman" panose="02020603050405020304" pitchFamily="18" charset="0"/>
              </a:rPr>
              <a:t>C- BEYAZ YAKALI PERSONEL</a:t>
            </a:r>
            <a:endParaRPr lang="tr-TR" alt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tr-TR" altLang="tr-TR" sz="2000" b="1" dirty="0">
                <a:latin typeface="Arial" panose="020B0604020202020204" pitchFamily="34" charset="0"/>
                <a:cs typeface="Times New Roman" panose="02020603050405020304" pitchFamily="18" charset="0"/>
              </a:rPr>
              <a:t>D- EKİP YÖNETEN PERSONEL </a:t>
            </a:r>
            <a:r>
              <a:rPr lang="tr-TR" altLang="tr-TR" sz="2000" dirty="0">
                <a:latin typeface="Arial" panose="020B0604020202020204" pitchFamily="34" charset="0"/>
                <a:cs typeface="Times New Roman" panose="02020603050405020304" pitchFamily="18" charset="0"/>
              </a:rPr>
              <a:t>(Müdür/ Yönetici/ Takım Lideri/ Vardiya Sorumlusu ve Sorumlular)</a:t>
            </a:r>
            <a:endParaRPr lang="tr-TR" alt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tr-TR" altLang="tr-TR" sz="2000" b="1" dirty="0">
                <a:latin typeface="Arial" panose="020B0604020202020204" pitchFamily="34" charset="0"/>
                <a:cs typeface="Times New Roman" panose="02020603050405020304" pitchFamily="18" charset="0"/>
              </a:rPr>
              <a:t>E- ÜST YÖNETİCİLER</a:t>
            </a:r>
            <a:endParaRPr lang="tr-TR" altLang="tr-TR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1073150" y="333375"/>
            <a:ext cx="6997700" cy="457200"/>
          </a:xfrm>
          <a:prstGeom prst="rect">
            <a:avLst/>
          </a:prstGeom>
          <a:solidFill>
            <a:srgbClr val="FFFFFF"/>
          </a:solidFill>
        </p:spPr>
        <p:txBody>
          <a:bodyPr lIns="68580" tIns="34290" rIns="68580" bIns="34290"/>
          <a:p>
            <a:pPr algn="ctr" defTabSz="685800" eaLnBrk="1" hangingPunct="1">
              <a:buNone/>
            </a:pP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</a:rPr>
              <a:t>İŞ</a:t>
            </a: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ANAL</a:t>
            </a: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</a:rPr>
              <a:t>İ</a:t>
            </a: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Z</a:t>
            </a: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</a:rPr>
              <a:t>İ</a:t>
            </a: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RAPORLAMA AŞAMASI </a:t>
            </a:r>
            <a:endParaRPr lang="en-US" altLang="tr-TR" b="1" dirty="0">
              <a:solidFill>
                <a:srgbClr val="3333CC"/>
              </a:solidFill>
              <a:latin typeface="Arial" panose="020B0604020202020204" pitchFamily="34" charset="0"/>
            </a:endParaRPr>
          </a:p>
        </p:txBody>
      </p:sp>
      <p:sp>
        <p:nvSpPr>
          <p:cNvPr id="22" name="Text Box 4"/>
          <p:cNvSpPr txBox="1"/>
          <p:nvPr/>
        </p:nvSpPr>
        <p:spPr>
          <a:xfrm>
            <a:off x="315913" y="3131185"/>
            <a:ext cx="3654425" cy="1014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altLang="tr-TR" sz="2000" dirty="0">
                <a:latin typeface="Arial" panose="020B0604020202020204" pitchFamily="34" charset="0"/>
              </a:rPr>
              <a:t>Bölüm organizasyon şemalarının hazırlanması ve koordinasyonu</a:t>
            </a:r>
            <a:endParaRPr lang="tr-TR" altLang="tr-TR" sz="2000" dirty="0">
              <a:latin typeface="Arial" panose="020B0604020202020204" pitchFamily="34" charset="0"/>
            </a:endParaRPr>
          </a:p>
        </p:txBody>
      </p:sp>
      <p:sp>
        <p:nvSpPr>
          <p:cNvPr id="25" name="Text Box 4"/>
          <p:cNvSpPr txBox="1"/>
          <p:nvPr/>
        </p:nvSpPr>
        <p:spPr>
          <a:xfrm>
            <a:off x="323533" y="4149090"/>
            <a:ext cx="4373562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342900" indent="-342900" algn="l">
              <a:buClrTx/>
              <a:buSzTx/>
              <a:buFont typeface="Arial" panose="020B0604020202020204" pitchFamily="34" charset="0"/>
              <a:buChar char="•"/>
            </a:pPr>
            <a:r>
              <a:rPr lang="tr-TR" altLang="tr-TR" sz="2000" dirty="0">
                <a:latin typeface="Arial" panose="020B0604020202020204" pitchFamily="34" charset="0"/>
              </a:rPr>
              <a:t>Genel organizasyon şemasının hazırlanması ve onaylanması</a:t>
            </a:r>
            <a:endParaRPr lang="tr-TR" altLang="tr-TR" sz="2000" dirty="0">
              <a:latin typeface="Arial" panose="020B0604020202020204" pitchFamily="34" charset="0"/>
            </a:endParaRPr>
          </a:p>
        </p:txBody>
      </p:sp>
      <p:sp>
        <p:nvSpPr>
          <p:cNvPr id="21" name="Ok: Sağ 20">
            <a:hlinkClick r:id="rId1" action="ppaction://hlinksldjump"/>
          </p:cNvPr>
          <p:cNvSpPr/>
          <p:nvPr/>
        </p:nvSpPr>
        <p:spPr>
          <a:xfrm>
            <a:off x="4125913" y="6180138"/>
            <a:ext cx="511175" cy="2413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tr-TR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Metin Kutusu 13"/>
          <p:cNvSpPr txBox="1"/>
          <p:nvPr/>
        </p:nvSpPr>
        <p:spPr>
          <a:xfrm>
            <a:off x="4742180" y="970280"/>
            <a:ext cx="4075430" cy="57848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L="342900" indent="-342900" defTabSz="914400" eaLnBrk="1" hangingPunct="1">
              <a:lnSpc>
                <a:spcPct val="120000"/>
              </a:lnSpc>
              <a:spcBef>
                <a:spcPts val="450"/>
              </a:spcBef>
              <a:spcAft>
                <a:spcPts val="450"/>
              </a:spcAft>
              <a:buFont typeface="Arial" panose="020B0604020202020204" pitchFamily="34" charset="0"/>
              <a:buChar char="•"/>
              <a:tabLst>
                <a:tab pos="171450" algn="l"/>
              </a:tabLst>
            </a:pPr>
            <a:r>
              <a:rPr lang="tr-TR" altLang="tr-TR" b="1" dirty="0">
                <a:latin typeface="Arial" panose="020B0604020202020204" pitchFamily="34" charset="0"/>
                <a:cs typeface="Times New Roman" panose="02020603050405020304" pitchFamily="18" charset="0"/>
              </a:rPr>
              <a:t>Organizasyon el kitabının oluşturulması</a:t>
            </a:r>
            <a:endParaRPr lang="tr-TR" altLang="tr-TR" b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marL="600075" lvl="1" indent="-257175" algn="just" defTabSz="914400" eaLnBrk="1" hangingPunct="1">
              <a:spcBef>
                <a:spcPts val="225"/>
              </a:spcBef>
              <a:spcAft>
                <a:spcPts val="225"/>
              </a:spcAft>
              <a:buFont typeface="Wingdings" panose="05000000000000000000" pitchFamily="2" charset="2"/>
              <a:buChar char=""/>
              <a:tabLst>
                <a:tab pos="171450" algn="l"/>
              </a:tabLst>
            </a:pPr>
            <a:r>
              <a:rPr lang="tr-TR" altLang="tr-TR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Sunum yazısı (önyazı)</a:t>
            </a:r>
            <a:endParaRPr lang="tr-TR" altLang="tr-TR" dirty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marL="600075" lvl="1" indent="-257175" algn="just" defTabSz="914400" eaLnBrk="1" hangingPunct="1">
              <a:spcBef>
                <a:spcPts val="225"/>
              </a:spcBef>
              <a:spcAft>
                <a:spcPts val="225"/>
              </a:spcAft>
              <a:buFont typeface="Wingdings" panose="05000000000000000000" pitchFamily="2" charset="2"/>
              <a:buChar char=""/>
              <a:tabLst>
                <a:tab pos="171450" algn="l"/>
              </a:tabLst>
            </a:pPr>
            <a:r>
              <a:rPr lang="tr-TR" altLang="tr-TR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İçindekiler</a:t>
            </a:r>
            <a:endParaRPr lang="tr-TR" altLang="tr-TR" dirty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marL="600075" lvl="1" indent="-257175" algn="l" defTabSz="914400" eaLnBrk="1" hangingPunct="1">
              <a:spcBef>
                <a:spcPts val="225"/>
              </a:spcBef>
              <a:spcAft>
                <a:spcPts val="225"/>
              </a:spcAft>
              <a:buFont typeface="Wingdings" panose="05000000000000000000" pitchFamily="2" charset="2"/>
              <a:buChar char=""/>
              <a:tabLst>
                <a:tab pos="171450" algn="l"/>
              </a:tabLst>
            </a:pPr>
            <a:r>
              <a:rPr lang="tr-TR" altLang="tr-TR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Organizasyon prosedürü</a:t>
            </a:r>
            <a:endParaRPr lang="tr-TR" altLang="tr-TR" dirty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marL="600075" lvl="1" indent="-257175" algn="l" defTabSz="914400" eaLnBrk="1" hangingPunct="1">
              <a:spcBef>
                <a:spcPts val="225"/>
              </a:spcBef>
              <a:spcAft>
                <a:spcPts val="225"/>
              </a:spcAft>
              <a:buFont typeface="Wingdings" panose="05000000000000000000" pitchFamily="2" charset="2"/>
              <a:buChar char=""/>
              <a:tabLst>
                <a:tab pos="171450" algn="l"/>
              </a:tabLst>
            </a:pPr>
            <a:r>
              <a:rPr lang="tr-TR" altLang="tr-TR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Genel ve bölüm organizasyon şemaları</a:t>
            </a:r>
            <a:endParaRPr lang="tr-TR" altLang="tr-TR" dirty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marL="600075" lvl="1" indent="-257175" algn="l" defTabSz="914400" eaLnBrk="1" hangingPunct="1">
              <a:spcBef>
                <a:spcPts val="225"/>
              </a:spcBef>
              <a:spcAft>
                <a:spcPts val="225"/>
              </a:spcAft>
              <a:buFont typeface="Wingdings" panose="05000000000000000000" pitchFamily="2" charset="2"/>
              <a:buChar char=""/>
              <a:tabLst>
                <a:tab pos="171450" algn="l"/>
              </a:tabLst>
            </a:pPr>
            <a:r>
              <a:rPr lang="tr-TR" altLang="tr-TR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Genel görev ve sorumluluklar</a:t>
            </a:r>
            <a:endParaRPr lang="tr-TR" altLang="tr-TR" dirty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marL="600075" lvl="1" indent="-257175" algn="l" defTabSz="914400" eaLnBrk="1" hangingPunct="1">
              <a:spcBef>
                <a:spcPts val="225"/>
              </a:spcBef>
              <a:spcAft>
                <a:spcPts val="225"/>
              </a:spcAft>
              <a:buFont typeface="Wingdings" panose="05000000000000000000" pitchFamily="2" charset="2"/>
              <a:buChar char=""/>
              <a:tabLst>
                <a:tab pos="171450" algn="l"/>
              </a:tabLst>
            </a:pPr>
            <a:r>
              <a:rPr lang="tr-TR" altLang="tr-TR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İş tanımı ve gerekleri (organizasyon şeması sırasında pozisyon bazında)</a:t>
            </a:r>
            <a:endParaRPr lang="tr-TR" altLang="tr-TR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2" name="Metin Kutusu 1"/>
          <p:cNvSpPr txBox="1"/>
          <p:nvPr/>
        </p:nvSpPr>
        <p:spPr>
          <a:xfrm>
            <a:off x="395605" y="790575"/>
            <a:ext cx="4572000" cy="12858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buNone/>
            </a:pPr>
            <a:r>
              <a:rPr lang="tr-TR" altLang="x-none" sz="2585" b="1" dirty="0">
                <a:sym typeface="+mn-ea"/>
              </a:rPr>
              <a:t>Organizasyon Prosedürünün ve El Kitabının Hazırlanması</a:t>
            </a:r>
            <a:endParaRPr lang="tr-TR" altLang="x-none" sz="2585" b="1" dirty="0">
              <a:sym typeface="+mn-ea"/>
            </a:endParaRPr>
          </a:p>
        </p:txBody>
      </p:sp>
      <p:sp>
        <p:nvSpPr>
          <p:cNvPr id="3" name="Metin Kutusu 2"/>
          <p:cNvSpPr txBox="1"/>
          <p:nvPr/>
        </p:nvSpPr>
        <p:spPr>
          <a:xfrm>
            <a:off x="357505" y="2172970"/>
            <a:ext cx="457200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buFont typeface="Times New Roman" panose="02020603050405020304" pitchFamily="18" charset="0"/>
              <a:buAutoNum type="arabicPeriod"/>
            </a:pPr>
            <a:r>
              <a:rPr lang="tr-TR" altLang="x-none" b="1" dirty="0">
                <a:sym typeface="+mn-ea"/>
              </a:rPr>
              <a:t>Organizasyon şemalarının hazırlanması</a:t>
            </a:r>
            <a:endParaRPr lang="tr-TR" altLang="x-none" b="1" dirty="0">
              <a:sym typeface="+mn-ea"/>
            </a:endParaRPr>
          </a:p>
        </p:txBody>
      </p:sp>
      <p:sp>
        <p:nvSpPr>
          <p:cNvPr id="4" name="Metin Kutusu 3"/>
          <p:cNvSpPr txBox="1"/>
          <p:nvPr/>
        </p:nvSpPr>
        <p:spPr>
          <a:xfrm>
            <a:off x="316230" y="5013325"/>
            <a:ext cx="457200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buFont typeface="Times New Roman" panose="02020603050405020304" pitchFamily="18" charset="0"/>
            </a:pPr>
            <a:r>
              <a:rPr lang="tr-TR" altLang="x-none" b="1" dirty="0">
                <a:sym typeface="+mn-ea"/>
              </a:rPr>
              <a:t>2. Organizasyon prosedürünün hazırlanması</a:t>
            </a:r>
            <a:endParaRPr lang="tr-TR" altLang="x-none" b="1" dirty="0"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5" grpId="0"/>
      <p:bldP spid="1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Metin Kutusu 3"/>
          <p:cNvSpPr txBox="1"/>
          <p:nvPr/>
        </p:nvSpPr>
        <p:spPr>
          <a:xfrm>
            <a:off x="2771775" y="2853055"/>
            <a:ext cx="3851910" cy="40513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>
              <a:buFont typeface="Times New Roman" panose="02020603050405020304" pitchFamily="18" charset="0"/>
            </a:pPr>
            <a:r>
              <a:rPr lang="tr-TR" altLang="x-none" sz="3600" b="1" dirty="0">
                <a:sym typeface="+mn-ea"/>
              </a:rPr>
              <a:t>SORU &amp; CEVAP </a:t>
            </a:r>
            <a:endParaRPr lang="tr-TR" altLang="x-none" sz="3600" b="1" dirty="0">
              <a:sym typeface="+mn-ea"/>
            </a:endParaRPr>
          </a:p>
        </p:txBody>
      </p:sp>
      <p:sp>
        <p:nvSpPr>
          <p:cNvPr id="5" name="Metin Kutusu 4"/>
          <p:cNvSpPr txBox="1"/>
          <p:nvPr/>
        </p:nvSpPr>
        <p:spPr>
          <a:xfrm>
            <a:off x="1386840" y="1323975"/>
            <a:ext cx="6457315" cy="40513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>
              <a:buFont typeface="Times New Roman" panose="02020603050405020304" pitchFamily="18" charset="0"/>
            </a:pPr>
            <a:r>
              <a:rPr lang="tr-TR" altLang="x-none" sz="3600" b="1" dirty="0">
                <a:sym typeface="+mn-ea"/>
              </a:rPr>
              <a:t>İŞ ANALİZİ UYGULAMALARI</a:t>
            </a:r>
            <a:endParaRPr lang="tr-TR" altLang="x-none" sz="3600" b="1" dirty="0"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TABLE_ENDDRAG_ORIGIN_RECT" val="649*77"/>
  <p:tag name="TABLE_ENDDRAG_RECT" val="31*404*649*77"/>
</p:tagLst>
</file>

<file path=ppt/tags/tag2.xml><?xml version="1.0" encoding="utf-8"?>
<p:tagLst xmlns:p="http://schemas.openxmlformats.org/presentationml/2006/main">
  <p:tag name="TABLE_ENDDRAG_ORIGIN_RECT" val="635*120"/>
  <p:tag name="TABLE_ENDDRAG_RECT" val="36*87*635*120"/>
</p:tagLst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12139</Words>
  <Application>WPS Sunum</Application>
  <PresentationFormat>Ekran Gösterisi (4:3)</PresentationFormat>
  <Paragraphs>1472</Paragraphs>
  <Slides>32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46" baseType="lpstr">
      <vt:lpstr>Arial</vt:lpstr>
      <vt:lpstr>SimSun</vt:lpstr>
      <vt:lpstr>Wingdings</vt:lpstr>
      <vt:lpstr>Times New Roman</vt:lpstr>
      <vt:lpstr>Microsoft YaHei</vt:lpstr>
      <vt:lpstr>Arial Unicode MS</vt:lpstr>
      <vt:lpstr>Aptos</vt:lpstr>
      <vt:lpstr>Segoe UI</vt:lpstr>
      <vt:lpstr>Arial</vt:lpstr>
      <vt:lpstr>Aptos Narrow</vt:lpstr>
      <vt:lpstr>Aptos</vt:lpstr>
      <vt:lpstr>Calibri</vt:lpstr>
      <vt:lpstr>Segoe UI Variable Display</vt:lpstr>
      <vt:lpstr>Default Design</vt:lpstr>
      <vt:lpstr>PowerPoint 演示文稿</vt:lpstr>
      <vt:lpstr>İŞ ANALİZİ PROJESİNİN AMACI VE KAPSAMI</vt:lpstr>
      <vt:lpstr>EĞİTİMİN AMACI VE HEDEFLERİ</vt:lpstr>
      <vt:lpstr>İŞ ANALİZLERİ </vt:lpstr>
      <vt:lpstr>ÖNEMİ VE KULLANIM ALANLARI-1</vt:lpstr>
      <vt:lpstr>ÖNEMİ VE KULLANIM ALANLARI-2</vt:lpstr>
      <vt:lpstr>ÖNEMİ VE KULLANIM ALANLARI</vt:lpstr>
      <vt:lpstr>İŞ ANALİZ YÖNTEMLERİ-1 </vt:lpstr>
      <vt:lpstr>İŞ ANALİZ YÖNTEMLERİ-2 </vt:lpstr>
      <vt:lpstr>PowerPoint 演示文稿</vt:lpstr>
      <vt:lpstr>PowerPoint 演示文稿</vt:lpstr>
      <vt:lpstr>İŞ ANALİZİ AŞAMALARI</vt:lpstr>
      <vt:lpstr>PowerPoint 演示文稿</vt:lpstr>
      <vt:lpstr>PROJE FAALİYET PLANI </vt:lpstr>
      <vt:lpstr>PowerPoint 演示文稿</vt:lpstr>
      <vt:lpstr>PowerPoint 演示文稿</vt:lpstr>
      <vt:lpstr>PowerPoint 演示文稿</vt:lpstr>
      <vt:lpstr>İş Analiz Görüşmeleri ve İnceleme Çalışmaları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ozden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mehmet</dc:creator>
  <cp:lastModifiedBy>Mehmet Cemil Özden</cp:lastModifiedBy>
  <cp:revision>182</cp:revision>
  <dcterms:created xsi:type="dcterms:W3CDTF">2007-01-16T23:36:00Z</dcterms:created>
  <dcterms:modified xsi:type="dcterms:W3CDTF">2026-05-29T10:36:02Z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1055-12.1.0.26372</vt:lpwstr>
  </property>
  <property fmtid="{D5CDD505-2E9C-101B-9397-08002B2CF9AE}" pid="3" name="ICV">
    <vt:lpwstr>53F777EAE2304DEAA8E01569C7277F35_12</vt:lpwstr>
  </property>
</Properties>
</file>