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2"/>
  </p:handoutMasterIdLst>
  <p:sldIdLst>
    <p:sldId id="722" r:id="rId3"/>
    <p:sldId id="366" r:id="rId4"/>
    <p:sldId id="723" r:id="rId6"/>
    <p:sldId id="398" r:id="rId7"/>
    <p:sldId id="724" r:id="rId8"/>
    <p:sldId id="732" r:id="rId9"/>
    <p:sldId id="367" r:id="rId10"/>
    <p:sldId id="725" r:id="rId11"/>
    <p:sldId id="726" r:id="rId12"/>
    <p:sldId id="727" r:id="rId13"/>
    <p:sldId id="735" r:id="rId14"/>
    <p:sldId id="386" r:id="rId15"/>
    <p:sldId id="728" r:id="rId16"/>
    <p:sldId id="729" r:id="rId17"/>
    <p:sldId id="730" r:id="rId18"/>
    <p:sldId id="731" r:id="rId19"/>
    <p:sldId id="733" r:id="rId20"/>
    <p:sldId id="720" r:id="rId21"/>
  </p:sldIdLst>
  <p:sldSz cx="9906000" cy="6858000" type="A4"/>
  <p:notesSz cx="7104380" cy="10234930"/>
  <p:kinsoku lang="zh-CN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de-DE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600"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CCECFF"/>
    <a:srgbClr val="FFCC99"/>
    <a:srgbClr val="FF6600"/>
    <a:srgbClr val="99CCFF"/>
    <a:srgbClr val="FFFFCC"/>
    <a:srgbClr val="EAEAEA"/>
    <a:srgbClr val="99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8"/>
    <p:restoredTop sz="87058"/>
  </p:normalViewPr>
  <p:slideViewPr>
    <p:cSldViewPr snapToGrid="0" showGuides="1">
      <p:cViewPr varScale="1">
        <p:scale>
          <a:sx n="63" d="100"/>
          <a:sy n="63" d="100"/>
        </p:scale>
        <p:origin x="1877" y="278"/>
      </p:cViewPr>
      <p:guideLst>
        <p:guide orient="horz" pos="2160"/>
        <p:guide pos="31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144018" cy="14401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TextEdit="1"/>
          </p:cNvSpPr>
          <p:nvPr>
            <p:ph type="sldImg" idx="2"/>
          </p:nvPr>
        </p:nvSpPr>
        <p:spPr>
          <a:xfrm>
            <a:off x="895350" y="720725"/>
            <a:ext cx="5327650" cy="3689350"/>
          </a:xfrm>
          <a:prstGeom prst="rect">
            <a:avLst/>
          </a:prstGeom>
          <a:noFill/>
          <a:ln w="12700"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762000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5124" name="Rectangle 3"/>
          <p:cNvSpPr/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7172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9220" name="Rectangle 3"/>
          <p:cNvSpPr/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1268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331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5363" name="Rectangle 2"/>
          <p:cNvSpPr>
            <a:spLocks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5364" name="Rectangle 3"/>
          <p:cNvSpPr/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19460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23556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21508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7651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9699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3795" name="Not Yer Tutucusu 2"/>
          <p:cNvSpPr>
            <a:spLocks noGrp="1"/>
          </p:cNvSpPr>
          <p:nvPr>
            <p:ph type="body" idx="1"/>
          </p:nvPr>
        </p:nvSpPr>
        <p:spPr>
          <a:xfrm>
            <a:off x="709613" y="4924425"/>
            <a:ext cx="5684837" cy="4030663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Rectangle 7"/>
          <p:cNvSpPr txBox="1">
            <a:spLocks noGrp="1"/>
          </p:cNvSpPr>
          <p:nvPr>
            <p:ph type="sldNum" sz="quarter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lIns="94357" tIns="47178" rIns="94357" bIns="47178"/>
          <a:p>
            <a:pPr lvl="0" algn="r" eaLnBrk="1" hangingPunct="1"/>
            <a:fld id="{9A0DB2DC-4C9A-4742-B13C-FB6460FD3503}" type="slidenum">
              <a:rPr lang="en-US" altLang="tr-TR" sz="1200" dirty="0">
                <a:solidFill>
                  <a:srgbClr val="000000"/>
                </a:solidFill>
              </a:rPr>
            </a:fld>
            <a:endParaRPr lang="en-US" altLang="tr-TR" sz="1200" dirty="0">
              <a:solidFill>
                <a:srgbClr val="000000"/>
              </a:solidFill>
            </a:endParaRPr>
          </a:p>
        </p:txBody>
      </p:sp>
      <p:sp>
        <p:nvSpPr>
          <p:cNvPr id="35843" name="Rectangle 2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>
              <a:alpha val="100000"/>
            </a:srgbClr>
          </a:solidFill>
        </p:spPr>
      </p:sp>
      <p:sp>
        <p:nvSpPr>
          <p:cNvPr id="35844" name="Rectangle 3"/>
          <p:cNvSpPr>
            <a:spLocks noGrp="1"/>
          </p:cNvSpPr>
          <p:nvPr>
            <p:ph type="body" idx="1"/>
          </p:nvPr>
        </p:nvSpPr>
        <p:spPr>
          <a:xfrm>
            <a:off x="-1532205787" y="-2147483648"/>
            <a:ext cx="0" cy="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lIns="94357" tIns="47178" rIns="94357" bIns="47178"/>
          <a:p>
            <a:pPr lvl="0" eaLnBrk="1" hangingPunct="1"/>
            <a:endParaRPr lang="tr-TR" altLang="tr-TR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90" name="Slayt Resmi Yer Tutucusu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7891" name="Not Yer Tutucusu 2"/>
          <p:cNvSpPr>
            <a:spLocks noGrp="1"/>
          </p:cNvSpPr>
          <p:nvPr>
            <p:ph type="body" idx="1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 hasCustomPrompt="1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 hasCustomPrompt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/>
              <a:t>Asıl alt başlık stilini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 hasCustomPrompt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 hasCustomPrompt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 hasCustomPrompt="1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 hasCustomPrompt="1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 hasCustomPrompt="1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 hasCustomPrompt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tr-TR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 hasCustomPrompt="1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 hasCustomPrompt="1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 hasCustomPrompt="1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 hasCustomPrompt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  <a:endParaRPr lang="tr-TR"/>
          </a:p>
          <a:p>
            <a:pPr lvl="1"/>
            <a:r>
              <a:rPr lang="tr-TR"/>
              <a:t>İkinci düzey</a:t>
            </a:r>
            <a:endParaRPr lang="tr-TR"/>
          </a:p>
          <a:p>
            <a:pPr lvl="2"/>
            <a:r>
              <a:rPr lang="tr-TR"/>
              <a:t>Üçüncü düzey</a:t>
            </a:r>
            <a:endParaRPr lang="tr-TR"/>
          </a:p>
          <a:p>
            <a:pPr lvl="3"/>
            <a:r>
              <a:rPr lang="tr-TR"/>
              <a:t>Dördüncü düzey</a:t>
            </a:r>
            <a:endParaRPr lang="tr-TR"/>
          </a:p>
          <a:p>
            <a:pPr lvl="4"/>
            <a:r>
              <a:rPr lang="tr-TR"/>
              <a:t>Beşinci düzey</a:t>
            </a: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7" descr="site-bg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4" name="Başlık 1"/>
          <p:cNvSpPr>
            <a:spLocks noGrp="1"/>
          </p:cNvSpPr>
          <p:nvPr>
            <p:ph type="title" hasCustomPrompt="1"/>
          </p:nvPr>
        </p:nvSpPr>
        <p:spPr>
          <a:xfrm>
            <a:off x="100013" y="1552575"/>
            <a:ext cx="9805987" cy="1143000"/>
          </a:xfrm>
          <a:noFill/>
          <a:ln>
            <a:noFill/>
          </a:ln>
        </p:spPr>
        <p:txBody>
          <a:bodyPr/>
          <a:p>
            <a:pPr>
              <a:lnSpc>
                <a:spcPct val="150000"/>
              </a:lnSpc>
            </a:pPr>
            <a:r>
              <a:rPr lang="tr-TR" altLang="tr-T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FİRMA ADI</a:t>
            </a: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  İŞ ANALİZİ PROJESİ</a:t>
            </a:r>
            <a:b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ÜST  YÖNETİM  SUNUMU</a:t>
            </a:r>
            <a:b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  <a:t>YÖNETİCİ SUNUMU</a:t>
            </a:r>
            <a:b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TARİH , SAAT </a:t>
            </a:r>
            <a:b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br>
              <a:rPr lang="tr-TR" altLang="tr-T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tr-TR" altLang="tr-TR" b="1" dirty="0"/>
          </a:p>
        </p:txBody>
      </p:sp>
      <p:sp>
        <p:nvSpPr>
          <p:cNvPr id="3075" name="Metin kutusu 2"/>
          <p:cNvSpPr txBox="1"/>
          <p:nvPr/>
        </p:nvSpPr>
        <p:spPr>
          <a:xfrm>
            <a:off x="2794000" y="509588"/>
            <a:ext cx="431800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</a:rPr>
              <a:t>FİRMA LOGOSU</a:t>
            </a:r>
            <a:endParaRPr lang="tr-TR" altLang="tr-TR" sz="4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/>
          <p:nvPr>
            <p:ph type="title" hasCustomPrompt="1"/>
          </p:nvPr>
        </p:nvSpPr>
        <p:spPr>
          <a:xfrm>
            <a:off x="1752600" y="457200"/>
            <a:ext cx="63246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ALANLARI-1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3539" name="Text Box 3"/>
          <p:cNvSpPr txBox="1"/>
          <p:nvPr/>
        </p:nvSpPr>
        <p:spPr>
          <a:xfrm>
            <a:off x="0" y="1166813"/>
            <a:ext cx="5508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      İş Analizi ile pozisyonların,</a:t>
            </a:r>
            <a:endParaRPr lang="tr-TR" altLang="tr-TR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93542" name="Picture 6" descr="GEMOLGST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2895600"/>
            <a:ext cx="2590800" cy="2493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 Box 3"/>
          <p:cNvSpPr txBox="1"/>
          <p:nvPr/>
        </p:nvSpPr>
        <p:spPr>
          <a:xfrm>
            <a:off x="723900" y="1778000"/>
            <a:ext cx="5562600" cy="1117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İş analizi ile işlerin ;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har char="-"/>
            </a:pPr>
            <a:r>
              <a:rPr lang="tr-TR" altLang="tr-TR" sz="2800" dirty="0">
                <a:latin typeface="Arial" panose="020B0604020202020204" pitchFamily="34" charset="0"/>
              </a:rPr>
              <a:t> içerdiği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görev ve sorumluluklar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ext Box 4"/>
          <p:cNvSpPr txBox="1"/>
          <p:nvPr/>
        </p:nvSpPr>
        <p:spPr>
          <a:xfrm>
            <a:off x="723900" y="3225800"/>
            <a:ext cx="518160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çalışma koşulları</a:t>
            </a:r>
            <a:r>
              <a:rPr lang="tr-TR" altLang="tr-TR" sz="2800" dirty="0">
                <a:latin typeface="Arial" panose="020B0604020202020204" pitchFamily="34" charset="0"/>
              </a:rPr>
              <a:t> (kullanılan araç/gereçler, ortam vb)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4" name="Text Box 5"/>
          <p:cNvSpPr txBox="1"/>
          <p:nvPr/>
        </p:nvSpPr>
        <p:spPr>
          <a:xfrm>
            <a:off x="723900" y="4521200"/>
            <a:ext cx="5562600" cy="1373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800" dirty="0">
                <a:latin typeface="Arial" panose="020B0604020202020204" pitchFamily="34" charset="0"/>
              </a:rPr>
              <a:t>- yapacak kişilerde bulunması gereken için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gerekli nitelikler</a:t>
            </a:r>
            <a:r>
              <a:rPr lang="tr-TR" altLang="tr-TR" sz="2800" dirty="0">
                <a:latin typeface="Arial" panose="020B0604020202020204" pitchFamily="34" charset="0"/>
              </a:rPr>
              <a:t> belirlenir.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3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/>
          </p:cNvSpPr>
          <p:nvPr>
            <p:ph type="title" hasCustomPrompt="1"/>
          </p:nvPr>
        </p:nvSpPr>
        <p:spPr>
          <a:xfrm>
            <a:off x="1752600" y="457200"/>
            <a:ext cx="6324600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 -2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7" name="Resim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288" y="1352550"/>
            <a:ext cx="8353425" cy="4152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Rectangle 2"/>
          <p:cNvSpPr/>
          <p:nvPr>
            <p:ph type="title" hasCustomPrompt="1"/>
          </p:nvPr>
        </p:nvSpPr>
        <p:spPr>
          <a:xfrm>
            <a:off x="1866900" y="366713"/>
            <a:ext cx="6172200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ÖNEM</a:t>
            </a:r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VE KULLANIM ALANLARI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195" name="Text Box 4"/>
          <p:cNvSpPr txBox="1"/>
          <p:nvPr/>
        </p:nvSpPr>
        <p:spPr>
          <a:xfrm>
            <a:off x="4038600" y="1371600"/>
            <a:ext cx="1828800" cy="40005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İK STRATEJİ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6" name="Text Box 5"/>
          <p:cNvSpPr txBox="1"/>
          <p:nvPr/>
        </p:nvSpPr>
        <p:spPr>
          <a:xfrm>
            <a:off x="966788" y="4343400"/>
            <a:ext cx="2462212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EĞİTİM İHTİYAÇ ANALİZİ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Text Box 6"/>
          <p:cNvSpPr txBox="1"/>
          <p:nvPr/>
        </p:nvSpPr>
        <p:spPr>
          <a:xfrm>
            <a:off x="6172200" y="1981200"/>
            <a:ext cx="2895600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FF0000"/>
                </a:solidFill>
                <a:latin typeface="Arial" panose="020B0604020202020204" pitchFamily="34" charset="0"/>
              </a:rPr>
              <a:t>YAPISAL ORGANİZASYON</a:t>
            </a:r>
            <a:endParaRPr lang="en-US" altLang="tr-TR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8" name="Text Box 7"/>
          <p:cNvSpPr txBox="1"/>
          <p:nvPr/>
        </p:nvSpPr>
        <p:spPr>
          <a:xfrm>
            <a:off x="6934200" y="3048000"/>
            <a:ext cx="2286000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FF0000"/>
                </a:solidFill>
                <a:latin typeface="Arial" panose="020B0604020202020204" pitchFamily="34" charset="0"/>
              </a:rPr>
              <a:t> İŞ GEREKLERİ VE TANIMLARI</a:t>
            </a:r>
            <a:endParaRPr lang="en-US" altLang="tr-TR" sz="2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199" name="Text Box 8"/>
          <p:cNvSpPr txBox="1"/>
          <p:nvPr/>
        </p:nvSpPr>
        <p:spPr>
          <a:xfrm>
            <a:off x="966788" y="3106738"/>
            <a:ext cx="2386012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PERFORMANS YÖNETİMİ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0" name="Text Box 9"/>
          <p:cNvSpPr txBox="1"/>
          <p:nvPr/>
        </p:nvSpPr>
        <p:spPr>
          <a:xfrm>
            <a:off x="914400" y="1905000"/>
            <a:ext cx="2462213" cy="10160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İŞ DEĞERLEME VE ÜCRET YÖNETİMİ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1" name="Text Box 10"/>
          <p:cNvSpPr txBox="1"/>
          <p:nvPr/>
        </p:nvSpPr>
        <p:spPr>
          <a:xfrm>
            <a:off x="6781800" y="3935413"/>
            <a:ext cx="2209800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İŞ GÜCÜ PLANLAMASI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2" name="Text Box 11"/>
          <p:cNvSpPr txBox="1"/>
          <p:nvPr/>
        </p:nvSpPr>
        <p:spPr>
          <a:xfrm>
            <a:off x="914400" y="5311775"/>
            <a:ext cx="3390900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YETKİNLİK  VE KARİYER YÖNETİMİ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3" name="Text Box 12"/>
          <p:cNvSpPr txBox="1"/>
          <p:nvPr/>
        </p:nvSpPr>
        <p:spPr>
          <a:xfrm>
            <a:off x="5334000" y="5132388"/>
            <a:ext cx="2895600" cy="70802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2000" dirty="0">
                <a:solidFill>
                  <a:srgbClr val="000000"/>
                </a:solidFill>
                <a:latin typeface="Arial" panose="020B0604020202020204" pitchFamily="34" charset="0"/>
              </a:rPr>
              <a:t>SEÇME VE YERLEŞTİRME</a:t>
            </a:r>
            <a:endParaRPr lang="en-US" altLang="tr-TR" sz="2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4" name="Oval 13"/>
          <p:cNvSpPr/>
          <p:nvPr/>
        </p:nvSpPr>
        <p:spPr>
          <a:xfrm>
            <a:off x="3886200" y="2819400"/>
            <a:ext cx="2133600" cy="1600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205" name="Text Box 14"/>
          <p:cNvSpPr txBox="1"/>
          <p:nvPr/>
        </p:nvSpPr>
        <p:spPr>
          <a:xfrm>
            <a:off x="4038600" y="2971800"/>
            <a:ext cx="19050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tr-TR" altLang="tr-TR" sz="3200" b="1" dirty="0">
                <a:solidFill>
                  <a:srgbClr val="FFFF00"/>
                </a:solidFill>
                <a:latin typeface="Arial" panose="020B0604020202020204" pitchFamily="34" charset="0"/>
              </a:rPr>
              <a:t>İŞ ANALİZİ</a:t>
            </a:r>
            <a:endParaRPr lang="en-US" altLang="tr-TR" sz="3200" b="1" dirty="0">
              <a:solidFill>
                <a:srgbClr val="FFFF00"/>
              </a:solidFill>
              <a:latin typeface="Arial" panose="020B0604020202020204" pitchFamily="34" charset="0"/>
            </a:endParaRPr>
          </a:p>
        </p:txBody>
      </p:sp>
      <p:sp>
        <p:nvSpPr>
          <p:cNvPr id="8206" name="Line 15"/>
          <p:cNvSpPr/>
          <p:nvPr/>
        </p:nvSpPr>
        <p:spPr>
          <a:xfrm flipV="1">
            <a:off x="4953000" y="1981200"/>
            <a:ext cx="0" cy="8382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7" name="Line 16"/>
          <p:cNvSpPr/>
          <p:nvPr/>
        </p:nvSpPr>
        <p:spPr>
          <a:xfrm flipH="1" flipV="1">
            <a:off x="3810000" y="2362200"/>
            <a:ext cx="609600" cy="6096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8" name="Line 17"/>
          <p:cNvSpPr/>
          <p:nvPr/>
        </p:nvSpPr>
        <p:spPr>
          <a:xfrm flipH="1" flipV="1">
            <a:off x="3352800" y="3505200"/>
            <a:ext cx="5334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9" name="Line 18"/>
          <p:cNvSpPr/>
          <p:nvPr/>
        </p:nvSpPr>
        <p:spPr>
          <a:xfrm>
            <a:off x="5410200" y="4343400"/>
            <a:ext cx="762000" cy="7620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0" name="Line 19"/>
          <p:cNvSpPr/>
          <p:nvPr/>
        </p:nvSpPr>
        <p:spPr>
          <a:xfrm flipV="1">
            <a:off x="5486400" y="2286000"/>
            <a:ext cx="609600" cy="6858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1" name="Line 20"/>
          <p:cNvSpPr/>
          <p:nvPr/>
        </p:nvSpPr>
        <p:spPr>
          <a:xfrm flipH="1">
            <a:off x="3505200" y="4114800"/>
            <a:ext cx="533400" cy="3048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2" name="Line 21"/>
          <p:cNvSpPr/>
          <p:nvPr/>
        </p:nvSpPr>
        <p:spPr>
          <a:xfrm>
            <a:off x="5867400" y="4038600"/>
            <a:ext cx="685800" cy="5334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3" name="Line 22"/>
          <p:cNvSpPr/>
          <p:nvPr/>
        </p:nvSpPr>
        <p:spPr>
          <a:xfrm flipV="1">
            <a:off x="6019800" y="3505200"/>
            <a:ext cx="7620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4" name="Line 23"/>
          <p:cNvSpPr/>
          <p:nvPr/>
        </p:nvSpPr>
        <p:spPr>
          <a:xfrm flipH="1">
            <a:off x="3581400" y="4343400"/>
            <a:ext cx="838200" cy="7620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15" name="Text Box 24"/>
          <p:cNvSpPr txBox="1"/>
          <p:nvPr/>
        </p:nvSpPr>
        <p:spPr>
          <a:xfrm>
            <a:off x="838200" y="6172200"/>
            <a:ext cx="8153400" cy="39687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tr-TR" altLang="tr-TR" sz="2000" b="1" dirty="0">
                <a:solidFill>
                  <a:srgbClr val="FF3300"/>
                </a:solidFill>
                <a:latin typeface="Arial" panose="020B0604020202020204" pitchFamily="34" charset="0"/>
              </a:rPr>
              <a:t>İŞ ANALİZLERİ, İK YÖNETİMİNİN TEMEL VERİ TABANIDIR</a:t>
            </a:r>
            <a:endParaRPr lang="en-US" altLang="tr-TR" sz="2000" b="1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Rectangle 2"/>
          <p:cNvSpPr>
            <a:spLocks noGrp="1"/>
          </p:cNvSpPr>
          <p:nvPr>
            <p:ph type="title" hasCustomPrompt="1"/>
          </p:nvPr>
        </p:nvSpPr>
        <p:spPr>
          <a:xfrm>
            <a:off x="604838" y="457200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AMACI VE KAPSAMI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0243" name="Metin kutusu 1"/>
          <p:cNvSpPr txBox="1"/>
          <p:nvPr/>
        </p:nvSpPr>
        <p:spPr>
          <a:xfrm>
            <a:off x="8143875" y="5643563"/>
            <a:ext cx="1312863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6000" b="1" dirty="0">
                <a:solidFill>
                  <a:srgbClr val="FF0000"/>
                </a:solidFill>
                <a:latin typeface="Arial" panose="020B0604020202020204" pitchFamily="34" charset="0"/>
              </a:rPr>
              <a:t>ÜY</a:t>
            </a:r>
            <a:endParaRPr lang="tr-TR" altLang="tr-TR" sz="6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0244" name="Metin kutusu 2"/>
          <p:cNvSpPr txBox="1"/>
          <p:nvPr/>
        </p:nvSpPr>
        <p:spPr>
          <a:xfrm>
            <a:off x="1035050" y="1612900"/>
            <a:ext cx="78359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2800" b="1" dirty="0">
                <a:latin typeface="Arial" panose="020B0604020202020204" pitchFamily="34" charset="0"/>
              </a:rPr>
              <a:t>Amaç: </a:t>
            </a:r>
            <a:r>
              <a:rPr lang="tr-TR" altLang="tr-TR" sz="2800" dirty="0">
                <a:latin typeface="Arial" panose="020B0604020202020204" pitchFamily="34" charset="0"/>
              </a:rPr>
              <a:t>sadece İK süreçleri açısından inceleme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119188" y="2527300"/>
            <a:ext cx="7554913" cy="3846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tr-TR" sz="2800" b="1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Kapsam :</a:t>
            </a:r>
            <a:endParaRPr kumimoji="0" lang="tr-TR" sz="2800" b="1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Tx/>
              <a:buChar char="-"/>
              <a:defRPr/>
            </a:pPr>
            <a:r>
              <a:rPr kumimoji="0" lang="tr-TR" sz="28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Mavi yakalı personel   (   )</a:t>
            </a:r>
            <a:endParaRPr kumimoji="0" lang="tr-TR" sz="2800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Tx/>
              <a:buChar char="-"/>
              <a:defRPr/>
            </a:pPr>
            <a:r>
              <a:rPr kumimoji="0" lang="tr-TR" sz="28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Beyaz yakalı personel (   )</a:t>
            </a:r>
            <a:endParaRPr kumimoji="0" lang="tr-TR" sz="2800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Tx/>
              <a:buChar char="-"/>
              <a:defRPr/>
            </a:pPr>
            <a:r>
              <a:rPr kumimoji="0" lang="tr-TR" sz="28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Yönetici personel         (   )</a:t>
            </a:r>
            <a:endParaRPr kumimoji="0" lang="tr-TR" sz="2800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indent="-457200" defTabSz="914400">
              <a:lnSpc>
                <a:spcPct val="150000"/>
              </a:lnSpc>
              <a:buClrTx/>
              <a:buSzTx/>
              <a:buFontTx/>
              <a:buChar char="-"/>
              <a:defRPr/>
            </a:pPr>
            <a:r>
              <a:rPr kumimoji="0" lang="tr-TR" sz="28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Tüm personel               ( </a:t>
            </a:r>
            <a:r>
              <a:rPr kumimoji="0" lang="tr-TR" sz="3200" b="1" kern="1200" cap="none" spc="0" normalizeH="0" baseline="0" noProof="0" dirty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tr-TR" sz="2800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 )</a:t>
            </a:r>
            <a:endParaRPr kumimoji="0" lang="tr-TR" sz="2800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R="0" defTabSz="914400">
              <a:buClrTx/>
              <a:buSzTx/>
              <a:buFontTx/>
              <a:buNone/>
              <a:defRPr/>
            </a:pPr>
            <a:endParaRPr kumimoji="0" lang="tr-TR" sz="2800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>
            <p:ph type="title" hasCustomPrompt="1"/>
          </p:nvPr>
        </p:nvSpPr>
        <p:spPr>
          <a:xfrm>
            <a:off x="604838" y="457200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AMACI VE KAPSAMI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04838" y="1441450"/>
            <a:ext cx="8408988" cy="4400550"/>
          </a:xfrm>
          <a:prstGeom prst="rect">
            <a:avLst/>
          </a:prstGeom>
          <a:noFill/>
        </p:spPr>
        <p:txBody>
          <a:bodyPr>
            <a:spAutoFit/>
          </a:bodyPr>
          <a:p>
            <a:pPr algn="just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tr-TR" altLang="tr-TR" sz="2400" dirty="0">
                <a:latin typeface="Arial" panose="020B0604020202020204" pitchFamily="34" charset="0"/>
              </a:rPr>
              <a:t>…………… firmasının 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insan kaynakları iş süreçlerinde </a:t>
            </a:r>
            <a:endParaRPr lang="tr-TR" altLang="tr-TR" sz="2400" b="1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iş analizi </a:t>
            </a:r>
            <a:r>
              <a:rPr lang="tr-TR" altLang="tr-TR" sz="2400" dirty="0">
                <a:latin typeface="Arial" panose="020B0604020202020204" pitchFamily="34" charset="0"/>
              </a:rPr>
              <a:t>çalışmalarını gerçekleştirerek yalın organizasyon yaklaşımıyla  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…………  çalışanların </a:t>
            </a:r>
            <a:r>
              <a:rPr lang="tr-TR" altLang="tr-TR" sz="2400" dirty="0">
                <a:latin typeface="Arial" panose="020B0604020202020204" pitchFamily="34" charset="0"/>
              </a:rPr>
              <a:t> iş unvanlarını belirlemek, </a:t>
            </a:r>
            <a:endParaRPr lang="tr-TR" altLang="tr-TR" sz="24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400" dirty="0">
                <a:latin typeface="Arial" panose="020B0604020202020204" pitchFamily="34" charset="0"/>
              </a:rPr>
              <a:t>her iş  unvanı için İK temel veri tabanı olan 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iş tanımlarını  </a:t>
            </a:r>
            <a:r>
              <a:rPr lang="tr-TR" altLang="tr-TR" sz="2400" dirty="0">
                <a:latin typeface="Arial" panose="020B0604020202020204" pitchFamily="34" charset="0"/>
              </a:rPr>
              <a:t>ve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iş gereklerini </a:t>
            </a:r>
            <a:r>
              <a:rPr lang="tr-TR" altLang="tr-TR" sz="2400" dirty="0">
                <a:latin typeface="Arial" panose="020B0604020202020204" pitchFamily="34" charset="0"/>
              </a:rPr>
              <a:t>hazırlamak, </a:t>
            </a:r>
            <a:endParaRPr lang="tr-TR" altLang="tr-TR" sz="24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400" dirty="0">
                <a:latin typeface="Arial" panose="020B0604020202020204" pitchFamily="34" charset="0"/>
              </a:rPr>
              <a:t>Organizasyon şemalarını, organizasyon prosedürünü ve 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organizasyon el kitabını</a:t>
            </a:r>
            <a:r>
              <a:rPr lang="tr-TR" altLang="tr-TR" sz="2400" dirty="0">
                <a:latin typeface="Arial" panose="020B0604020202020204" pitchFamily="34" charset="0"/>
              </a:rPr>
              <a:t> hazırlamak</a:t>
            </a:r>
            <a:endParaRPr lang="tr-TR" altLang="tr-TR" sz="24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tr-TR" sz="2400" dirty="0">
                <a:latin typeface="Arial" panose="020B0604020202020204" pitchFamily="34" charset="0"/>
              </a:rPr>
              <a:t>Çıkan sonuçları </a:t>
            </a: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diğer İK süreçlerinde girdi </a:t>
            </a:r>
            <a:r>
              <a:rPr lang="tr-TR" altLang="tr-TR" sz="2400" dirty="0">
                <a:latin typeface="Arial" panose="020B0604020202020204" pitchFamily="34" charset="0"/>
              </a:rPr>
              <a:t>olarak kullanmak</a:t>
            </a:r>
            <a:endParaRPr lang="tr-TR" altLang="tr-TR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/>
          <p:nvPr>
            <p:ph type="title" hasCustomPrompt="1"/>
          </p:nvPr>
        </p:nvSpPr>
        <p:spPr>
          <a:xfrm>
            <a:off x="2589213" y="417513"/>
            <a:ext cx="4727575" cy="5334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YÖNTEMLERİ</a:t>
            </a:r>
            <a:r>
              <a:rPr lang="en-US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5587" name="Text Box 3"/>
          <p:cNvSpPr txBox="1"/>
          <p:nvPr/>
        </p:nvSpPr>
        <p:spPr>
          <a:xfrm>
            <a:off x="1082675" y="1077913"/>
            <a:ext cx="7010400" cy="2187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4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Gözlem</a:t>
            </a:r>
            <a:r>
              <a:rPr lang="tr-TR" altLang="tr-TR" sz="2400" b="1" dirty="0">
                <a:latin typeface="Arial" panose="020B0604020202020204" pitchFamily="34" charset="0"/>
              </a:rPr>
              <a:t> </a:t>
            </a:r>
            <a:endParaRPr lang="tr-TR" altLang="tr-TR" sz="2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 - İşe yönelik bilgi toplama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 - İşi yerinde izleme   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 - Saha analizleri yapma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95596" name="Text Box 12"/>
          <p:cNvSpPr txBox="1"/>
          <p:nvPr/>
        </p:nvSpPr>
        <p:spPr>
          <a:xfrm>
            <a:off x="4267200" y="3298825"/>
            <a:ext cx="4953000" cy="1631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latin typeface="Arial" panose="020B0604020202020204" pitchFamily="34" charset="0"/>
              </a:rPr>
              <a:t>Anket </a:t>
            </a:r>
            <a:endParaRPr lang="tr-TR" altLang="tr-TR" sz="28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 - Soru ve soru formu hazırlama  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 - Formun doldurulması</a:t>
            </a:r>
            <a:endParaRPr lang="tr-TR" altLang="tr-TR" sz="2400" dirty="0">
              <a:solidFill>
                <a:srgbClr val="FF3300"/>
              </a:solidFill>
              <a:latin typeface="Arial" panose="020B0604020202020204" pitchFamily="34" charset="0"/>
            </a:endParaRPr>
          </a:p>
        </p:txBody>
      </p:sp>
      <p:sp>
        <p:nvSpPr>
          <p:cNvPr id="195597" name="Text Box 13"/>
          <p:cNvSpPr txBox="1"/>
          <p:nvPr/>
        </p:nvSpPr>
        <p:spPr>
          <a:xfrm>
            <a:off x="1181100" y="5003800"/>
            <a:ext cx="4953000" cy="1631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Char char="•"/>
            </a:pPr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</a:rPr>
              <a:t>Mülakat </a:t>
            </a:r>
            <a:endParaRPr lang="tr-TR" altLang="tr-TR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C00000"/>
                </a:solidFill>
                <a:latin typeface="Arial" panose="020B0604020202020204" pitchFamily="34" charset="0"/>
              </a:rPr>
              <a:t>  </a:t>
            </a: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İş Analizi formu ile yüz yüze 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tr-TR" altLang="tr-TR" sz="2400" dirty="0">
                <a:solidFill>
                  <a:srgbClr val="000000"/>
                </a:solidFill>
                <a:latin typeface="Arial" panose="020B0604020202020204" pitchFamily="34" charset="0"/>
              </a:rPr>
              <a:t>  görüşme yöntemi  uygulama</a:t>
            </a:r>
            <a:endParaRPr lang="tr-TR" altLang="tr-TR" sz="24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95599" name="Picture 15" descr="EXAMIN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7600" y="1524000"/>
            <a:ext cx="140970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0" name="Picture 16" descr="APPTBOO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581400"/>
            <a:ext cx="2057400" cy="1338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5601" name="Picture 17" descr="B_W_14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5029200"/>
            <a:ext cx="1920875" cy="1296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5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5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5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7" grpId="0"/>
      <p:bldP spid="195596" grpId="0"/>
      <p:bldP spid="1955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/>
          </p:cNvSpPr>
          <p:nvPr>
            <p:ph type="title" hasCustomPrompt="1"/>
          </p:nvPr>
        </p:nvSpPr>
        <p:spPr>
          <a:xfrm>
            <a:off x="642938" y="225425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AŞAMALARI - 1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90550" y="1073150"/>
            <a:ext cx="9315450" cy="5448300"/>
          </a:xfrm>
          <a:prstGeom prst="rect">
            <a:avLst/>
          </a:prstGeom>
          <a:noFill/>
        </p:spPr>
        <p:txBody>
          <a:bodyPr>
            <a:spAutoFit/>
          </a:bodyPr>
          <a:p>
            <a:pPr>
              <a:buNone/>
            </a:pPr>
            <a:r>
              <a:rPr lang="tr-TR" altLang="x-none" sz="2800" b="1" dirty="0">
                <a:latin typeface="Arial" panose="020B0604020202020204" pitchFamily="34" charset="0"/>
              </a:rPr>
              <a:t>Hazırlık Çalışmaları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Proje faaliyet planı taslağının hazırlanması 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Üst yönetim ve yöneticiler sunumu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analiz formunun ve açıklamalarının firmaya uyarlanması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Proje ekiplerinin seçilmesi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analiz planının hazırlanması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Ortak klasörlerin açılması ve işleyişi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analiz ekibinin eğitilmesi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None/>
            </a:pPr>
            <a:endParaRPr lang="tr-TR" altLang="x-none" sz="2800" dirty="0">
              <a:latin typeface="Arial" panose="020B0604020202020204" pitchFamily="34" charset="0"/>
            </a:endParaRPr>
          </a:p>
          <a:p>
            <a:pPr>
              <a:buNone/>
            </a:pPr>
            <a:r>
              <a:rPr lang="tr-TR" altLang="x-none" sz="2800" b="1" dirty="0">
                <a:latin typeface="Arial" panose="020B0604020202020204" pitchFamily="34" charset="0"/>
              </a:rPr>
              <a:t>İş Analiz Görüşmeleri ve İnceleme Çalışmaları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Görüşülecek kişilere duyuru yapılması: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analiz görüşmelerinin yapılması ve yüklenmesi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İnceleyen kişilere duyuru yapılması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analiz formlarının incelenmesi ve yüklenmesi</a:t>
            </a:r>
            <a:endParaRPr lang="tr-TR" altLang="x-none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 hasCustomPrompt="1"/>
          </p:nvPr>
        </p:nvSpPr>
        <p:spPr>
          <a:xfrm>
            <a:off x="642938" y="225425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PROJESİNİN AŞAMALARI - 2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476250" y="1079500"/>
            <a:ext cx="9313863" cy="4832350"/>
          </a:xfrm>
          <a:prstGeom prst="rect">
            <a:avLst/>
          </a:prstGeom>
          <a:noFill/>
        </p:spPr>
        <p:txBody>
          <a:bodyPr>
            <a:spAutoFit/>
          </a:bodyPr>
          <a:p>
            <a:pPr>
              <a:buNone/>
            </a:pPr>
            <a:r>
              <a:rPr lang="tr-TR" altLang="x-none" sz="2800" b="1" dirty="0">
                <a:latin typeface="Arial" panose="020B0604020202020204" pitchFamily="34" charset="0"/>
              </a:rPr>
              <a:t>Standartlaştırma Çalışmaları ve İş Tanımlarının Yazılması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Standartlaştırma toplantılarının yapılması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tanımı formatının hazırlanması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İş tanımlarının hazırlanması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Ortak görev ve sorumlulukların belirlenmesi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None/>
            </a:pPr>
            <a:endParaRPr lang="tr-TR" altLang="x-none" sz="2800" dirty="0">
              <a:latin typeface="Arial" panose="020B0604020202020204" pitchFamily="34" charset="0"/>
            </a:endParaRPr>
          </a:p>
          <a:p>
            <a:pPr>
              <a:buNone/>
            </a:pPr>
            <a:r>
              <a:rPr lang="tr-TR" altLang="x-none" sz="2800" b="1" dirty="0">
                <a:latin typeface="Arial" panose="020B0604020202020204" pitchFamily="34" charset="0"/>
              </a:rPr>
              <a:t>Organizasyon Prosedürünün ve El Kitabının Hazırlanması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Organizasyon şemalarının hazırlanması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Organizasyon prosedürünün hazırlanması</a:t>
            </a:r>
            <a:endParaRPr lang="tr-TR" altLang="x-none" sz="2400" dirty="0">
              <a:latin typeface="Arial" panose="020B0604020202020204" pitchFamily="34" charset="0"/>
            </a:endParaRP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tr-TR" altLang="x-none" sz="2400" dirty="0">
                <a:latin typeface="Arial" panose="020B0604020202020204" pitchFamily="34" charset="0"/>
              </a:rPr>
              <a:t>Organizasyon el kitabının hazırlanması</a:t>
            </a:r>
            <a:endParaRPr lang="tr-TR" altLang="x-none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Başlık 4"/>
          <p:cNvSpPr>
            <a:spLocks noGrp="1"/>
          </p:cNvSpPr>
          <p:nvPr>
            <p:ph type="title" hasCustomPrompt="1"/>
          </p:nvPr>
        </p:nvSpPr>
        <p:spPr>
          <a:xfrm>
            <a:off x="133350" y="0"/>
            <a:ext cx="9772650" cy="444500"/>
          </a:xfrm>
        </p:spPr>
        <p:txBody>
          <a:bodyPr/>
          <a:p>
            <a:pPr>
              <a:buNone/>
            </a:pPr>
            <a:r>
              <a:rPr lang="tr-TR" altLang="tr-TR" sz="2800" b="1" dirty="0">
                <a:solidFill>
                  <a:srgbClr val="000000"/>
                </a:solidFill>
                <a:latin typeface="Arial" panose="020B0604020202020204" pitchFamily="34" charset="0"/>
                <a:cs typeface="Aptos" pitchFamily="34" charset="0"/>
              </a:rPr>
              <a:t>PROJE FAALİYET PLANI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ptos" pitchFamily="34" charset="0"/>
              </a:rPr>
              <a:t>(Y) </a:t>
            </a:r>
            <a:r>
              <a:rPr lang="tr-TR" altLang="tr-TR" sz="2800" b="1" dirty="0">
                <a:solidFill>
                  <a:srgbClr val="000000"/>
                </a:solidFill>
                <a:latin typeface="Arial" panose="020B0604020202020204" pitchFamily="34" charset="0"/>
                <a:cs typeface="Aptos" pitchFamily="34" charset="0"/>
              </a:rPr>
              <a:t>TASLAĞI </a:t>
            </a:r>
            <a:r>
              <a:rPr lang="tr-TR" altLang="tr-TR" sz="2800" b="1" dirty="0">
                <a:solidFill>
                  <a:srgbClr val="FF0000"/>
                </a:solidFill>
                <a:latin typeface="Arial" panose="020B0604020202020204" pitchFamily="34" charset="0"/>
                <a:cs typeface="Aptos" pitchFamily="34" charset="0"/>
              </a:rPr>
              <a:t>(ÜY)</a:t>
            </a:r>
            <a:endParaRPr lang="tr-TR" altLang="x-none" dirty="0"/>
          </a:p>
        </p:txBody>
      </p:sp>
      <p:graphicFrame>
        <p:nvGraphicFramePr>
          <p:cNvPr id="2" name="Tablo 1"/>
          <p:cNvGraphicFramePr/>
          <p:nvPr/>
        </p:nvGraphicFramePr>
        <p:xfrm>
          <a:off x="321310" y="444500"/>
          <a:ext cx="9283065" cy="6276975"/>
        </p:xfrm>
        <a:graphic>
          <a:graphicData uri="http://schemas.openxmlformats.org/drawingml/2006/table">
            <a:tbl>
              <a:tblPr/>
              <a:tblGrid>
                <a:gridCol w="365760"/>
                <a:gridCol w="4255135"/>
                <a:gridCol w="382905"/>
                <a:gridCol w="382270"/>
                <a:gridCol w="380365"/>
                <a:gridCol w="382270"/>
                <a:gridCol w="382905"/>
                <a:gridCol w="380365"/>
                <a:gridCol w="382270"/>
                <a:gridCol w="381635"/>
                <a:gridCol w="381635"/>
                <a:gridCol w="382270"/>
                <a:gridCol w="381635"/>
                <a:gridCol w="461645"/>
              </a:tblGrid>
              <a:tr h="345440">
                <a:tc>
                  <a:txBody>
                    <a:bodyPr/>
                    <a:p>
                      <a:pPr algn="ctr" fontAlgn="ctr"/>
                      <a:endParaRPr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ctr"/>
                      <a:endParaRPr sz="9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12">
                  <a:txBody>
                    <a:bodyPr/>
                    <a:p>
                      <a:pPr algn="ctr" fontAlgn="ctr"/>
                      <a:r>
                        <a:rPr sz="16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HAFTALAR</a:t>
                      </a:r>
                      <a:endParaRPr sz="16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25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NO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YAPILACAK FAALİYETLER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Üst yönetim ve yöneticilere sunum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942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formunun ve açıklamalarının firmaya uyarlanması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02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Proje ekiplerinin seçilmesi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planının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Ortak klasörlerin açılması ve işletilmesi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ekibinin eğitilmesi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Görüşülecek kişilere duyuru yapılması 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İlk iş analiz görüşmelerinin izlenmesi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02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görüşmelerinin yapılması ve yüklenmesi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İnceleyen kişilere duyuru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11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analiz formlarının incelenmesi ve yüklenmesi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12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tanımı formatının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13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Standartlaştırma toplantılarının yapılması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14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İş tanımlarının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638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15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Ortak görev ve sorumlulukların belirlenmesi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16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şemalarının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65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17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prosedürünün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2095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18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Organizasyon el kitabının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 fontAlgn="ctr"/>
                      <a:r>
                        <a:rPr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19</a:t>
                      </a:r>
                      <a:endParaRPr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ctr"/>
                      <a:r>
                        <a:rPr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Proje Sonuç Raporunun Hazırlanması</a:t>
                      </a:r>
                      <a:endParaRPr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ctr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just" fontAlgn="t"/>
                      <a:endParaRPr sz="12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7937" marR="7937" marT="7937" marB="0" anchor="t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b"/>
                      <a:endParaRPr sz="1200" b="0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7937" marR="7937" marT="7937" marB="0" anchor="b" anchorCtr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Rectangle 2"/>
          <p:cNvSpPr>
            <a:spLocks noGrp="1"/>
          </p:cNvSpPr>
          <p:nvPr>
            <p:ph type="title" hasCustomPrompt="1"/>
          </p:nvPr>
        </p:nvSpPr>
        <p:spPr>
          <a:xfrm>
            <a:off x="642938" y="225425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İŞ ANALİZİ EKİPLERİNE İLİŞKİN ÖNGÖRÜLER</a:t>
            </a: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590550" y="1117600"/>
            <a:ext cx="8620125" cy="5339080"/>
          </a:xfrm>
          <a:prstGeom prst="rect">
            <a:avLst/>
          </a:prstGeom>
          <a:noFill/>
        </p:spPr>
        <p:txBody>
          <a:bodyPr>
            <a:spAutoFit/>
          </a:bodyPr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Üst  yönetim ekibi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(liste)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Yönetici grupları itibariyle taslak isim listeleri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(liste)</a:t>
            </a:r>
            <a:endParaRPr lang="tr-TR" altLang="x-none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İK ekibi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(liste)</a:t>
            </a:r>
            <a:endParaRPr lang="tr-TR" altLang="x-none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Standartlaştırma ekibi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(liste)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İş analiz ekibinde olacakların (görüşmecilerin) sayısı: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….</a:t>
            </a:r>
            <a:endParaRPr lang="tr-TR" altLang="x-none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Görüşmecilerin projeye ayıracağı zaman: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%....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tr-TR" altLang="x-none" sz="2800" b="1" dirty="0">
                <a:latin typeface="Arial" panose="020B0604020202020204" pitchFamily="34" charset="0"/>
              </a:rPr>
              <a:t>Pozisyonlarda görüşülecek kişi sayısı: </a:t>
            </a:r>
            <a:r>
              <a:rPr lang="tr-TR" altLang="x-none" sz="2800" b="1" dirty="0">
                <a:solidFill>
                  <a:srgbClr val="FF0000"/>
                </a:solidFill>
                <a:latin typeface="Arial" panose="020B0604020202020204" pitchFamily="34" charset="0"/>
              </a:rPr>
              <a:t>….</a:t>
            </a:r>
            <a:endParaRPr lang="tr-TR" altLang="x-none" sz="2800" b="1" dirty="0">
              <a:latin typeface="Arial" panose="020B0604020202020204" pitchFamily="34" charset="0"/>
            </a:endParaRPr>
          </a:p>
          <a:p>
            <a:pPr marL="457200" indent="-457200">
              <a:buNone/>
            </a:pPr>
            <a:endParaRPr lang="tr-TR" altLang="x-none" sz="2400" dirty="0">
              <a:latin typeface="Arial" panose="020B0604020202020204" pitchFamily="34" charset="0"/>
            </a:endParaRPr>
          </a:p>
        </p:txBody>
      </p:sp>
      <p:sp>
        <p:nvSpPr>
          <p:cNvPr id="20484" name="Metin kutusu 1"/>
          <p:cNvSpPr txBox="1"/>
          <p:nvPr/>
        </p:nvSpPr>
        <p:spPr>
          <a:xfrm>
            <a:off x="8143875" y="5643563"/>
            <a:ext cx="1312863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6000" b="1" dirty="0">
                <a:solidFill>
                  <a:srgbClr val="FF0000"/>
                </a:solidFill>
                <a:latin typeface="Arial" panose="020B0604020202020204" pitchFamily="34" charset="0"/>
              </a:rPr>
              <a:t>ÜY</a:t>
            </a:r>
            <a:endParaRPr lang="tr-TR" altLang="tr-TR" sz="6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2463"/>
            <a:ext cx="9936163" cy="5592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76338" y="280988"/>
            <a:ext cx="7581900" cy="495300"/>
          </a:xfrm>
          <a:prstGeom prst="rect">
            <a:avLst/>
          </a:prstGeom>
          <a:solidFill>
            <a:srgbClr val="FFFFFF"/>
          </a:solidFill>
        </p:spPr>
        <p:txBody>
          <a:bodyPr lIns="74295" tIns="37148" rIns="74295" bIns="37148"/>
          <a:p>
            <a:pPr algn="ctr" defTabSz="742950" eaLnBrk="1" hangingPunct="1">
              <a:buNone/>
            </a:pP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- 1</a:t>
            </a:r>
            <a:endParaRPr lang="en-US" altLang="tr-TR" sz="2800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4580" name="Tablo 24579"/>
          <p:cNvGraphicFramePr/>
          <p:nvPr/>
        </p:nvGraphicFramePr>
        <p:xfrm>
          <a:off x="387350" y="857250"/>
          <a:ext cx="9131300" cy="5600700"/>
        </p:xfrm>
        <a:graphic>
          <a:graphicData uri="http://schemas.openxmlformats.org/drawingml/2006/table">
            <a:tbl>
              <a:tblPr/>
              <a:tblGrid>
                <a:gridCol w="5872163"/>
                <a:gridCol w="3259137"/>
              </a:tblGrid>
              <a:tr h="6223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FİRMA LOGO</a:t>
                      </a:r>
                      <a:endParaRPr lang="tr-TR" altLang="x-none" sz="24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İŞ ANALİZ FORMU 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1- POZİSYON BİLGİLERİ :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POZİSYON NO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BİRİM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BÖLÜM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GÖREV ÜNVANI (MEVCUT)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BAĞLI OLDUĞU POZİSYON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KENDİSİNE BAĞLI POZİSYON(LAR)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AST SAYISI (DOĞRUDAN/ TOPLAM)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GİDİLEBİLECEK  POZİSYONLAR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GELİNEBİLECEK  POZİSYONLAR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İÇ İLİŞKİLER (MÜŞTERİLER)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DIŞ İLİŞKİLER (MÜŞTERİLER)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80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8" descr="C:\Documents and Settings\toshiba\Desktop\site-bg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52463"/>
            <a:ext cx="9936163" cy="5592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62050" y="157163"/>
            <a:ext cx="7581900" cy="495300"/>
          </a:xfrm>
          <a:prstGeom prst="rect">
            <a:avLst/>
          </a:prstGeom>
          <a:solidFill>
            <a:srgbClr val="FFFFFF"/>
          </a:solidFill>
        </p:spPr>
        <p:txBody>
          <a:bodyPr lIns="74295" tIns="37148" rIns="74295" bIns="37148"/>
          <a:p>
            <a:pPr algn="ctr" defTabSz="742950" eaLnBrk="1" hangingPunct="1">
              <a:buNone/>
            </a:pP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- 2</a:t>
            </a:r>
            <a:endParaRPr lang="en-US" altLang="tr-TR" sz="2800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6628" name="Tablo 26627"/>
          <p:cNvGraphicFramePr/>
          <p:nvPr/>
        </p:nvGraphicFramePr>
        <p:xfrm>
          <a:off x="354013" y="652463"/>
          <a:ext cx="9228138" cy="5927725"/>
        </p:xfrm>
        <a:graphic>
          <a:graphicData uri="http://schemas.openxmlformats.org/drawingml/2006/table">
            <a:tbl>
              <a:tblPr/>
              <a:tblGrid>
                <a:gridCol w="3059113"/>
                <a:gridCol w="6169025"/>
              </a:tblGrid>
              <a:tr h="4841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2A- İŞİN AMACI   :     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2B- İŞİN İÇERİĞİ :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1000" dirty="0">
                        <a:solidFill>
                          <a:srgbClr val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7080" marR="7080" marT="7081" marB="0" anchor="b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NO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TEMEL GÖREV VE SORUMLULUKLAR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3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4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5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6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7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8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9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10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11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12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13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14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15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16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7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17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18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19</a:t>
                      </a:r>
                      <a:endParaRPr lang="tr-TR" altLang="x-none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78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20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Yukarıdaki görevler kapsamında amirinin vereceği diğer görevlerin yapılması</a:t>
                      </a:r>
                      <a:endParaRPr lang="tr-TR" altLang="x-none" sz="2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0" marR="7080" marT="7081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62050" y="157163"/>
            <a:ext cx="7581900" cy="495300"/>
          </a:xfrm>
          <a:prstGeom prst="rect">
            <a:avLst/>
          </a:prstGeom>
          <a:solidFill>
            <a:srgbClr val="FFFFFF"/>
          </a:solidFill>
        </p:spPr>
        <p:txBody>
          <a:bodyPr lIns="74295" tIns="37148" rIns="74295" bIns="37148"/>
          <a:p>
            <a:pPr algn="ctr" defTabSz="742950" eaLnBrk="1" hangingPunct="1">
              <a:buNone/>
            </a:pP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- 3</a:t>
            </a:r>
            <a:endParaRPr lang="en-US" altLang="tr-TR" sz="2800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8675" name="Tablo 28674"/>
          <p:cNvGraphicFramePr/>
          <p:nvPr/>
        </p:nvGraphicFramePr>
        <p:xfrm>
          <a:off x="593725" y="1133475"/>
          <a:ext cx="8543925" cy="4818063"/>
        </p:xfrm>
        <a:graphic>
          <a:graphicData uri="http://schemas.openxmlformats.org/drawingml/2006/table">
            <a:tbl>
              <a:tblPr/>
              <a:tblGrid>
                <a:gridCol w="4413250"/>
                <a:gridCol w="4130675"/>
              </a:tblGrid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 ÇALIŞMA ORTAMI :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ÇALIŞMA KOŞULLARI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İŞ TEHLİKELERİ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MAKİNA / DONANIM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ALET / ARAÇ / GEREÇ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ELEKTRONİK AYGIT / YAZILIM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PROSEDÜR/TALİMATLAR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 FORM / BELGELER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72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TEMEL PERFORMANS GÖSTERGELERİ (KPI)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62050" y="21908"/>
            <a:ext cx="7581900" cy="495300"/>
          </a:xfrm>
          <a:prstGeom prst="rect">
            <a:avLst/>
          </a:prstGeom>
          <a:solidFill>
            <a:srgbClr val="FFFFFF"/>
          </a:solidFill>
        </p:spPr>
        <p:txBody>
          <a:bodyPr lIns="74295" tIns="37148" rIns="74295" bIns="37148"/>
          <a:p>
            <a:pPr algn="ctr" defTabSz="742950" eaLnBrk="1" hangingPunct="1">
              <a:buNone/>
            </a:pP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- 4</a:t>
            </a:r>
            <a:endParaRPr lang="en-US" altLang="tr-TR" sz="2800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0723" name="Tablo 30722"/>
          <p:cNvGraphicFramePr/>
          <p:nvPr/>
        </p:nvGraphicFramePr>
        <p:xfrm>
          <a:off x="457200" y="401320"/>
          <a:ext cx="8745855" cy="6369050"/>
        </p:xfrm>
        <a:graphic>
          <a:graphicData uri="http://schemas.openxmlformats.org/drawingml/2006/table">
            <a:tbl>
              <a:tblPr/>
              <a:tblGrid>
                <a:gridCol w="5137150"/>
                <a:gridCol w="3608388"/>
              </a:tblGrid>
              <a:tr h="385763">
                <a:tc gridSpan="2"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   4- İŞE ALINACAK PERSONEL NİTELİKLERİ :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EĞİTİM DÜZEYİ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İLGİLİ BÖLÜMLER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MESLEKİ EĞT.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SERTİFİKA / EHLİYET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(ALAN)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DENEYİMİ (ÜNVAN)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İŞ BAŞI EĞT. SÜRESİ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FİZİKSEL ÖZELLİKLER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YABANCI DİL(LER)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DÜZEY(LER)İ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BİLGİSAYAR BİLGİSİ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ÖZEL BİLGİ / TECRÜBE ALANLARI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VARDİYALI ÇALIŞMA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SEYAHAT EDEBİLME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ENGELLİ ÇALIŞMA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CİNSİYET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38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YAŞ ARALIĞI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1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 </a:t>
                      </a: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3375">
                <a:tc>
                  <a:txBody>
                    <a:bodyPr/>
                    <a:p>
                      <a:pPr lvl="1" eaLnBrk="1" fontAlgn="ctr" hangingPunct="1">
                        <a:buNone/>
                      </a:pPr>
                      <a:r>
                        <a:rPr lang="tr-TR" altLang="x-none" sz="20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ASKERLİK DURUMU</a:t>
                      </a:r>
                      <a:endParaRPr lang="tr-TR" altLang="x-none" sz="2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just" eaLnBrk="1" fontAlgn="ctr" hangingPunct="1">
                        <a:buNone/>
                      </a:pPr>
                      <a:endParaRPr lang="tr-TR" altLang="x-none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7081" marR="7081" marT="708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1162050" y="157163"/>
            <a:ext cx="7581900" cy="495300"/>
          </a:xfrm>
          <a:prstGeom prst="rect">
            <a:avLst/>
          </a:prstGeom>
          <a:solidFill>
            <a:srgbClr val="FFFFFF"/>
          </a:solidFill>
        </p:spPr>
        <p:txBody>
          <a:bodyPr lIns="74295" tIns="37148" rIns="74295" bIns="37148"/>
          <a:p>
            <a:pPr algn="ctr" defTabSz="742950" eaLnBrk="1" hangingPunct="1">
              <a:buNone/>
            </a:pP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İŞ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ANAL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Z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</a:rPr>
              <a:t>İ</a:t>
            </a:r>
            <a:r>
              <a:rPr lang="tr-TR" altLang="tr-TR" sz="2800" b="1" dirty="0">
                <a:solidFill>
                  <a:srgbClr val="3333CC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FORMU - 5</a:t>
            </a:r>
            <a:endParaRPr lang="en-US" altLang="tr-TR" sz="2800" b="1" dirty="0">
              <a:solidFill>
                <a:srgbClr val="3333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2771" name="Tablo 32770"/>
          <p:cNvGraphicFramePr/>
          <p:nvPr/>
        </p:nvGraphicFramePr>
        <p:xfrm>
          <a:off x="768350" y="1176338"/>
          <a:ext cx="8543925" cy="4870450"/>
        </p:xfrm>
        <a:graphic>
          <a:graphicData uri="http://schemas.openxmlformats.org/drawingml/2006/table">
            <a:tbl>
              <a:tblPr/>
              <a:tblGrid>
                <a:gridCol w="5468938"/>
                <a:gridCol w="3074987"/>
              </a:tblGrid>
              <a:tr h="6604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5- GÖRÜŞME BİLGİLERİ </a:t>
                      </a:r>
                      <a:endParaRPr lang="tr-TR" altLang="x-none" sz="24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900" b="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b" hangingPunct="1">
                        <a:buNone/>
                      </a:pP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b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GÖRÜŞÜLEN KİŞİ  ADI SOYADI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GÖRÜŞMECİ ADI SOYADI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GÖRÜŞME   TARİH / SAAT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ADI SOYADI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AutoNum type="arabicPeriod"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İNCELEYEN  TARİH / SAAT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14400" lvl="1" indent="-457200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ADI SOYADI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İNCELEYEN   TARİH / SAAT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1" eaLnBrk="1" fontAlgn="ctr" hangingPunct="1">
                        <a:lnSpc>
                          <a:spcPct val="130000"/>
                        </a:lnSpc>
                        <a:buNone/>
                      </a:pPr>
                      <a:endParaRPr lang="tr-TR" altLang="x-none" sz="6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6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just" eaLnBrk="1" fontAlgn="ctr" hangingPunct="1">
                        <a:buNone/>
                      </a:pPr>
                      <a:r>
                        <a:rPr lang="tr-TR" altLang="x-none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tr-TR" altLang="x-none" sz="24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081" marR="7081" marT="7079" marB="0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Rectangle 2"/>
          <p:cNvSpPr>
            <a:spLocks noGrp="1"/>
          </p:cNvSpPr>
          <p:nvPr>
            <p:ph type="title" hasCustomPrompt="1"/>
          </p:nvPr>
        </p:nvSpPr>
        <p:spPr>
          <a:xfrm>
            <a:off x="590550" y="425450"/>
            <a:ext cx="8620125" cy="609600"/>
          </a:xfrm>
          <a:solidFill>
            <a:srgbClr val="FFFFFF"/>
          </a:solidFill>
          <a:ln>
            <a:noFill/>
          </a:ln>
        </p:spPr>
        <p:txBody>
          <a:bodyPr/>
          <a:p>
            <a:pPr eaLnBrk="1" hangingPunct="1"/>
            <a:r>
              <a:rPr lang="tr-TR" altLang="tr-TR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PROJEDE ÜST YÖNETİMDEN BEKLENTİLER</a:t>
            </a:r>
            <a:br>
              <a:rPr lang="tr-TR" altLang="tr-TR" sz="2800" b="1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endParaRPr lang="en-US" altLang="tr-TR" sz="2800" b="1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4819" name="Metin kutusu 2"/>
          <p:cNvSpPr txBox="1"/>
          <p:nvPr/>
        </p:nvSpPr>
        <p:spPr>
          <a:xfrm>
            <a:off x="590550" y="1035050"/>
            <a:ext cx="8672513" cy="51704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Projenin amaç ve kapsamının netleştirilmesi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Proje faaliyet takvimine onay verilmesi ve uyulması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Yönetici gruplarındaki pozisyon ve kişilerin netleştirilmesi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Bölüm ve görev ünvanı standardizasyonu toplantısına katılım sağlanması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İş tanımı formuna onay verilmesi</a:t>
            </a:r>
            <a:endParaRPr lang="tr-TR" altLang="tr-TR" sz="2800" dirty="0">
              <a:latin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tr-TR" altLang="tr-TR" sz="2800" dirty="0">
                <a:latin typeface="Arial" panose="020B0604020202020204" pitchFamily="34" charset="0"/>
              </a:rPr>
              <a:t>Raporların gözden geçirilmesi ve kapanış toplantısına katılım sağlanması</a:t>
            </a:r>
            <a:endParaRPr lang="tr-TR" altLang="tr-TR" sz="2800" dirty="0">
              <a:latin typeface="Arial" panose="020B0604020202020204" pitchFamily="34" charset="0"/>
            </a:endParaRPr>
          </a:p>
        </p:txBody>
      </p:sp>
      <p:sp>
        <p:nvSpPr>
          <p:cNvPr id="34820" name="Metin kutusu 1"/>
          <p:cNvSpPr txBox="1"/>
          <p:nvPr/>
        </p:nvSpPr>
        <p:spPr>
          <a:xfrm>
            <a:off x="8143875" y="5643563"/>
            <a:ext cx="1312863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tr-TR" altLang="tr-TR" sz="6000" b="1" dirty="0">
                <a:solidFill>
                  <a:srgbClr val="FF0000"/>
                </a:solidFill>
                <a:latin typeface="Arial" panose="020B0604020202020204" pitchFamily="34" charset="0"/>
              </a:rPr>
              <a:t>ÜY</a:t>
            </a:r>
            <a:endParaRPr lang="tr-TR" altLang="tr-TR" sz="6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42938" y="1090613"/>
            <a:ext cx="8894762" cy="4765675"/>
          </a:xfrm>
          <a:noFill/>
          <a:ln>
            <a:noFill/>
          </a:ln>
        </p:spPr>
        <p:txBody>
          <a:bodyPr/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Proje faaliyet takvimine uyulması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Varsa iş tanımı formu hakkında görüş bildirilmesi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İş analiz bilgilendirme toplantısı(ları)na katılım sağlanması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İş analiz görüşme planı için bölümü ile ilgili veri sağlanması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İş analizi formlarının gözden geçirilmesi, gerekirse birleştirilmesi ve gerekli düzeltmelerin yapılması</a:t>
            </a:r>
            <a:endParaRPr lang="tr-TR" alt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Tx/>
              <a:buAutoNum type="arabicPeriod"/>
            </a:pPr>
            <a:r>
              <a:rPr lang="tr-TR" altLang="tr-TR" sz="2800" dirty="0">
                <a:latin typeface="Arial" panose="020B0604020202020204" pitchFamily="34" charset="0"/>
                <a:cs typeface="Arial" panose="020B0604020202020204" pitchFamily="34" charset="0"/>
              </a:rPr>
              <a:t>Çalışma ortamı ve iş gerekleri standardizasyon toplantılarına katılım sağlanması</a:t>
            </a:r>
            <a:endParaRPr lang="tr-TR" altLang="tr-TR" sz="2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6867" name="Slayt Numarası Yer Tutucusu 4"/>
          <p:cNvSpPr txBox="1">
            <a:spLocks noGrp="1"/>
          </p:cNvSpPr>
          <p:nvPr>
            <p:ph type="sldNum" sz="quarter"/>
          </p:nvPr>
        </p:nvSpPr>
        <p:spPr>
          <a:xfrm>
            <a:off x="6019800" y="6169025"/>
            <a:ext cx="23114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6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tr-TR" altLang="tr-TR" sz="1400" dirty="0">
                <a:latin typeface="Times" pitchFamily="18" charset="0"/>
              </a:rPr>
            </a:fld>
            <a:endParaRPr lang="tr-TR" altLang="tr-TR" sz="1400" dirty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965200" y="417513"/>
            <a:ext cx="8337550" cy="522288"/>
          </a:xfrm>
          <a:prstGeom prst="rect">
            <a:avLst/>
          </a:prstGeom>
          <a:noFill/>
        </p:spPr>
        <p:txBody>
          <a:bodyPr>
            <a:spAutoFit/>
          </a:bodyPr>
          <a:p>
            <a:pPr>
              <a:buNone/>
            </a:pPr>
            <a:r>
              <a:rPr lang="tr-TR" altLang="x-none" sz="2800" b="1" dirty="0">
                <a:solidFill>
                  <a:srgbClr val="C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PROJEDE YÖNETİCİLERDEN BEKLENTİLER</a:t>
            </a:r>
            <a:endParaRPr lang="tr-TR" altLang="x-none" sz="2800" b="1" dirty="0">
              <a:solidFill>
                <a:srgbClr val="C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PerspectiveBottom"/>
          <a:lightRig rig="legacyFlat3" dir="t"/>
        </a:scene3d>
        <a:sp3d extrusionH="1218930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PerspectiveBottom"/>
          <a:lightRig rig="legacyFlat3" dir="t"/>
        </a:scene3d>
        <a:sp3d extrusionH="121893000" prstMaterial="legacyMatte">
          <a:bevelT w="13500" h="13500" prst="angle"/>
          <a:bevelB w="13500" h="13500" prst="angle"/>
          <a:extrusionClr>
            <a:schemeClr val="accent1"/>
          </a:extrusionClr>
        </a:sp3d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8011"/>
      </a:dk2>
      <a:lt2>
        <a:srgbClr val="DD0806"/>
      </a:lt2>
      <a:accent1>
        <a:srgbClr val="0000D4"/>
      </a:accent1>
      <a:accent2>
        <a:srgbClr val="02ABEA"/>
      </a:accent2>
      <a:accent3>
        <a:srgbClr val="FFFFFF"/>
      </a:accent3>
      <a:accent4>
        <a:srgbClr val="000000"/>
      </a:accent4>
      <a:accent5>
        <a:srgbClr val="AAAAE6"/>
      </a:accent5>
      <a:accent6>
        <a:srgbClr val="029BD4"/>
      </a:accent6>
      <a:hlink>
        <a:srgbClr val="F20884"/>
      </a:hlink>
      <a:folHlink>
        <a:srgbClr val="FCF305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8011"/>
      </a:dk2>
      <a:lt2>
        <a:srgbClr val="DD0806"/>
      </a:lt2>
      <a:accent1>
        <a:srgbClr val="0000D4"/>
      </a:accent1>
      <a:accent2>
        <a:srgbClr val="02ABEA"/>
      </a:accent2>
      <a:accent3>
        <a:srgbClr val="FFFFFF"/>
      </a:accent3>
      <a:accent4>
        <a:srgbClr val="000000"/>
      </a:accent4>
      <a:accent5>
        <a:srgbClr val="AAAAE6"/>
      </a:accent5>
      <a:accent6>
        <a:srgbClr val="029BD4"/>
      </a:accent6>
      <a:hlink>
        <a:srgbClr val="F20884"/>
      </a:hlink>
      <a:folHlink>
        <a:srgbClr val="FCF305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5896</Words>
  <Application>WPS Sunum</Application>
  <PresentationFormat>A4 Kağıt (210x297 mm)</PresentationFormat>
  <Paragraphs>568</Paragraphs>
  <Slides>18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SimSun</vt:lpstr>
      <vt:lpstr>Wingdings</vt:lpstr>
      <vt:lpstr>Times New Roman</vt:lpstr>
      <vt:lpstr>Aptos</vt:lpstr>
      <vt:lpstr>Segoe UI</vt:lpstr>
      <vt:lpstr>Arial</vt:lpstr>
      <vt:lpstr>Aptos Narrow</vt:lpstr>
      <vt:lpstr>Calibri</vt:lpstr>
      <vt:lpstr>Times</vt:lpstr>
      <vt:lpstr>Arial Unicode MS</vt:lpstr>
      <vt:lpstr>Segoe UI Variable Display</vt:lpstr>
      <vt:lpstr>Microsoft YaHei</vt:lpstr>
      <vt:lpstr>Default Design</vt:lpstr>
      <vt:lpstr>FİRMA ADI  İŞ ANALİZİ PROJESİ ÜST  YÖNETİM  SUNUMU YÖNETİCİ SUNUMU TARİH , SAAT  YER </vt:lpstr>
      <vt:lpstr>ÖNEMİ VE KULLANIM ALANLARI-1</vt:lpstr>
      <vt:lpstr>ÖNEMİ VE KULLANIM ALANLARI -2</vt:lpstr>
      <vt:lpstr>ÖNEMİ VE KULLANIM ALANLARI</vt:lpstr>
      <vt:lpstr>İŞ ANALİZİ PROJESİNİN AMACI VE KAPSAMI</vt:lpstr>
      <vt:lpstr>İŞ ANALİZİ PROJESİNİN AMACI VE KAPSAMI</vt:lpstr>
      <vt:lpstr>İŞ ANALİZİ YÖNTEMLERİ </vt:lpstr>
      <vt:lpstr>İŞ ANALİZİ PROJESİNİN AŞAMALARI - 1</vt:lpstr>
      <vt:lpstr>İŞ ANALİZİ PROJESİNİN AŞAMALARI - 2</vt:lpstr>
      <vt:lpstr>PROJE FAALİYET PLANI (Y) TASLAĞI (ÜY)</vt:lpstr>
      <vt:lpstr>İŞ ANALİZİ EKİPLERİNE İLİŞKİN ÖNGÖRÜLER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PROJEDE ÜST YÖNETİMDEN BEKLENTİLER 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Mustafa GENCER</dc:creator>
  <cp:lastModifiedBy>Mehmet Cemil Özden</cp:lastModifiedBy>
  <cp:revision>554</cp:revision>
  <cp:lastPrinted>2025-11-22T09:04:00Z</cp:lastPrinted>
  <dcterms:created xsi:type="dcterms:W3CDTF">1999-12-07T09:20:00Z</dcterms:created>
  <dcterms:modified xsi:type="dcterms:W3CDTF">2026-05-29T09:44:08Z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1055-12.1.0.26372</vt:lpwstr>
  </property>
  <property fmtid="{D5CDD505-2E9C-101B-9397-08002B2CF9AE}" pid="3" name="ICV">
    <vt:lpwstr>60F0C4ECE2724383B91C40642CDF2072_12</vt:lpwstr>
  </property>
</Properties>
</file>