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438" r:id="rId5"/>
    <p:sldId id="263" r:id="rId6"/>
    <p:sldId id="365" r:id="rId7"/>
    <p:sldId id="366" r:id="rId8"/>
    <p:sldId id="410" r:id="rId9"/>
    <p:sldId id="414" r:id="rId10"/>
    <p:sldId id="367" r:id="rId11"/>
    <p:sldId id="411" r:id="rId12"/>
    <p:sldId id="382" r:id="rId13"/>
    <p:sldId id="383" r:id="rId14"/>
    <p:sldId id="413" r:id="rId15"/>
    <p:sldId id="385" r:id="rId16"/>
    <p:sldId id="445" r:id="rId17"/>
    <p:sldId id="402" r:id="rId18"/>
    <p:sldId id="403" r:id="rId19"/>
    <p:sldId id="384" r:id="rId20"/>
    <p:sldId id="462" r:id="rId21"/>
    <p:sldId id="448" r:id="rId22"/>
    <p:sldId id="449" r:id="rId23"/>
    <p:sldId id="450" r:id="rId24"/>
    <p:sldId id="389" r:id="rId25"/>
    <p:sldId id="453" r:id="rId26"/>
    <p:sldId id="454" r:id="rId27"/>
    <p:sldId id="394" r:id="rId28"/>
    <p:sldId id="396" r:id="rId29"/>
    <p:sldId id="395" r:id="rId30"/>
    <p:sldId id="397" r:id="rId31"/>
    <p:sldId id="457" r:id="rId32"/>
    <p:sldId id="458" r:id="rId33"/>
    <p:sldId id="459" r:id="rId34"/>
    <p:sldId id="412" r:id="rId35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29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1366"/>
    <p:restoredTop sz="90929"/>
  </p:normalViewPr>
  <p:slideViewPr>
    <p:cSldViewPr showGuides="1">
      <p:cViewPr varScale="1">
        <p:scale>
          <a:sx n="71" d="100"/>
          <a:sy n="71" d="100"/>
        </p:scale>
        <p:origin x="1116" y="78"/>
      </p:cViewPr>
      <p:guideLst>
        <p:guide orient="horz" pos="2172"/>
        <p:guide pos="29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52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tr-TR" sz="1200" dirty="0"/>
            </a:fld>
            <a:endParaRPr lang="en-US" altLang="tr-TR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4100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7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6148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8196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0243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0244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2291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2292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9219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9220" name="Rectangle 3"/>
          <p:cNvSpPr/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6388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18435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8436" name="Rectangle 3"/>
          <p:cNvSpPr/>
          <p:nvPr>
            <p:ph type="body" idx="1"/>
          </p:nvPr>
        </p:nvSpPr>
        <p:spPr>
          <a:solidFill>
            <a:srgbClr val="FFFFFF">
              <a:alpha val="100000"/>
            </a:srgbClr>
          </a:solidFill>
          <a:ln>
            <a:solidFill>
              <a:srgbClr val="000000">
                <a:alpha val="100000"/>
              </a:srgbClr>
            </a:solidFill>
            <a:miter/>
          </a:ln>
        </p:spPr>
        <p:txBody>
          <a:bodyPr wrap="square" lIns="91440" tIns="45720" rIns="91440" bIns="45720" anchor="t" anchorCtr="0"/>
          <a:p>
            <a:pPr lvl="0"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tr-TR" altLang="tr-TR" dirty="0"/>
          </a:p>
        </p:txBody>
      </p:sp>
      <p:sp>
        <p:nvSpPr>
          <p:cNvPr id="22532" name="3 Slayt Numarası Yer Tutucusu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tr-TR" dirty="0">
                <a:latin typeface="Arial" panose="020B0604020202020204" pitchFamily="34" charset="0"/>
              </a:rPr>
            </a:fld>
            <a:endParaRPr lang="en-US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23556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7651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3795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7" descr="C:\Documents and Settings\toshiba\Desktop\site-bg.jp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openxmlformats.org/officeDocument/2006/relationships/slide" Target="slide17.xml"/><Relationship Id="rId3" Type="http://schemas.openxmlformats.org/officeDocument/2006/relationships/image" Target="../media/image12.jpeg"/><Relationship Id="rId2" Type="http://schemas.openxmlformats.org/officeDocument/2006/relationships/slide" Target="slide14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13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13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6" Type="http://schemas.openxmlformats.org/officeDocument/2006/relationships/slide" Target="slide31.xml"/><Relationship Id="rId5" Type="http://schemas.openxmlformats.org/officeDocument/2006/relationships/slide" Target="slide29.xml"/><Relationship Id="rId4" Type="http://schemas.openxmlformats.org/officeDocument/2006/relationships/slide" Target="slide25.xml"/><Relationship Id="rId3" Type="http://schemas.openxmlformats.org/officeDocument/2006/relationships/slide" Target="slide28.xml"/><Relationship Id="rId2" Type="http://schemas.openxmlformats.org/officeDocument/2006/relationships/slide" Target="slide26.xml"/><Relationship Id="rId1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25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25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slide" Target="slide25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slide" Target="slide30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25.xml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slide" Target="slide1.xml"/><Relationship Id="rId1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Text Box 3"/>
          <p:cNvSpPr txBox="1"/>
          <p:nvPr/>
        </p:nvSpPr>
        <p:spPr>
          <a:xfrm>
            <a:off x="2000250" y="5286375"/>
            <a:ext cx="51054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Eğitimci : </a:t>
            </a:r>
            <a:r>
              <a:rPr lang="tr-TR" altLang="tr-TR" dirty="0">
                <a:solidFill>
                  <a:srgbClr val="FF0000"/>
                </a:solidFill>
                <a:latin typeface="Arial" panose="020B0604020202020204" pitchFamily="34" charset="0"/>
              </a:rPr>
              <a:t>Adı - Soyadı</a:t>
            </a:r>
            <a:endParaRPr lang="tr-TR" altLang="tr-TR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Text Box 4"/>
          <p:cNvSpPr txBox="1"/>
          <p:nvPr/>
        </p:nvSpPr>
        <p:spPr>
          <a:xfrm>
            <a:off x="2341563" y="5767388"/>
            <a:ext cx="45370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FF0000"/>
                </a:solidFill>
                <a:latin typeface="Arial" panose="020B0604020202020204" pitchFamily="34" charset="0"/>
              </a:rPr>
              <a:t>Tarih - Yer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6"/>
          <p:cNvSpPr txBox="1"/>
          <p:nvPr/>
        </p:nvSpPr>
        <p:spPr>
          <a:xfrm>
            <a:off x="1258888" y="1425893"/>
            <a:ext cx="6527800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4800" b="1" dirty="0">
                <a:solidFill>
                  <a:srgbClr val="000000"/>
                </a:solidFill>
                <a:latin typeface="Arial" panose="020B0604020202020204" pitchFamily="34" charset="0"/>
              </a:rPr>
              <a:t>İŞ ANALİZLERİ EKİBİ EĞİTİMİ</a:t>
            </a:r>
            <a:endParaRPr lang="en-US" altLang="tr-TR" sz="4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Rectangle 7"/>
          <p:cNvSpPr/>
          <p:nvPr/>
        </p:nvSpPr>
        <p:spPr>
          <a:xfrm>
            <a:off x="3743325" y="2903538"/>
            <a:ext cx="9144000" cy="0"/>
          </a:xfrm>
          <a:prstGeom prst="rect">
            <a:avLst/>
          </a:prstGeom>
          <a:solidFill>
            <a:srgbClr val="EFF9FC"/>
          </a:solidFill>
          <a:ln w="9525">
            <a:noFill/>
          </a:ln>
        </p:spPr>
        <p:txBody>
          <a:bodyPr lIns="0" tIns="0" rIns="0" bIns="257094">
            <a:spAutoFit/>
          </a:bodyPr>
          <a:p>
            <a:pPr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3078" name="Rectangle 8"/>
          <p:cNvSpPr/>
          <p:nvPr/>
        </p:nvSpPr>
        <p:spPr>
          <a:xfrm>
            <a:off x="3743325" y="2903538"/>
            <a:ext cx="9144000" cy="0"/>
          </a:xfrm>
          <a:prstGeom prst="rect">
            <a:avLst/>
          </a:prstGeom>
          <a:solidFill>
            <a:srgbClr val="EFF9FC"/>
          </a:solidFill>
          <a:ln w="9525">
            <a:noFill/>
          </a:ln>
        </p:spPr>
        <p:txBody>
          <a:bodyPr>
            <a:spAutoFit/>
          </a:bodyPr>
          <a:p>
            <a:pPr eaLnBrk="1" hangingPunct="1"/>
            <a:endParaRPr lang="tr-TR" altLang="tr-TR" dirty="0">
              <a:latin typeface="Arial" panose="020B0604020202020204" pitchFamily="34" charset="0"/>
            </a:endParaRPr>
          </a:p>
        </p:txBody>
      </p:sp>
      <p:pic>
        <p:nvPicPr>
          <p:cNvPr id="3079" name="Picture 12" descr="C:\Documents and Settings\toshiba\Belgelerim\4-EGITIM\resimler\0-site\business-120x80\b31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0" y="3286125"/>
            <a:ext cx="2362200" cy="1574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Metin Kutusu 2"/>
          <p:cNvSpPr txBox="1"/>
          <p:nvPr/>
        </p:nvSpPr>
        <p:spPr>
          <a:xfrm>
            <a:off x="2627337" y="476983"/>
            <a:ext cx="3985846" cy="6584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tr-TR" altLang="tr-TR" sz="3690" b="1" dirty="0">
                <a:solidFill>
                  <a:srgbClr val="FF0000"/>
                </a:solidFill>
                <a:latin typeface="Arial" panose="020B0604020202020204" pitchFamily="34" charset="0"/>
              </a:rPr>
              <a:t>FİRMA LOGOSU</a:t>
            </a:r>
            <a:endParaRPr lang="tr-TR" altLang="tr-TR" sz="369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 hasCustomPrompt="1"/>
          </p:nvPr>
        </p:nvSpPr>
        <p:spPr>
          <a:xfrm>
            <a:off x="558312" y="685800"/>
            <a:ext cx="7957038" cy="562708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PROJESİNİN AMACI VE KAPSAMI</a:t>
            </a:r>
            <a:endParaRPr lang="tr-TR" altLang="tr-TR" sz="2800" b="1" dirty="0">
              <a:solidFill>
                <a:schemeClr val="accent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58312" y="1594338"/>
            <a:ext cx="7762143" cy="4117975"/>
          </a:xfrm>
          <a:prstGeom prst="rect">
            <a:avLst/>
          </a:prstGeom>
          <a:noFill/>
        </p:spPr>
        <p:txBody>
          <a:bodyPr>
            <a:spAutoFit/>
          </a:bodyPr>
          <a:p>
            <a:pPr algn="just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tr-TR" altLang="tr-TR" sz="2215" dirty="0">
                <a:latin typeface="Arial" panose="020B0604020202020204" pitchFamily="34" charset="0"/>
              </a:rPr>
              <a:t>…………… firmasının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insan kaynakları iş süreçlerinde </a:t>
            </a:r>
            <a:endParaRPr lang="tr-TR" altLang="tr-TR" sz="2215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iş analizi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dirty="0">
                <a:latin typeface="Arial" panose="020B0604020202020204" pitchFamily="34" charset="0"/>
              </a:rPr>
              <a:t>çalışmalarını gerçekleştirerek yalın organizasyon yaklaşımıyla  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…………  </a:t>
            </a:r>
            <a:r>
              <a:rPr lang="tr-TR" altLang="tr-TR" sz="2215" b="1" dirty="0">
                <a:solidFill>
                  <a:srgbClr val="FF0000"/>
                </a:solidFill>
                <a:latin typeface="Arial" panose="020B0604020202020204" pitchFamily="34" charset="0"/>
              </a:rPr>
              <a:t>çalışanlarının </a:t>
            </a:r>
            <a:r>
              <a:rPr lang="tr-TR" altLang="tr-TR" sz="2215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215" dirty="0">
                <a:latin typeface="Arial" panose="020B0604020202020204" pitchFamily="34" charset="0"/>
              </a:rPr>
              <a:t>iş unvanlarını belirlemek, </a:t>
            </a:r>
            <a:endParaRPr lang="tr-TR" altLang="tr-TR" sz="2215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dirty="0">
                <a:latin typeface="Arial" panose="020B0604020202020204" pitchFamily="34" charset="0"/>
              </a:rPr>
              <a:t>her iş  unvanı için İK temel veri tabanı olan 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iş tanımlarını  </a:t>
            </a:r>
            <a:r>
              <a:rPr lang="tr-TR" altLang="tr-TR" sz="2215" dirty="0">
                <a:latin typeface="Arial" panose="020B0604020202020204" pitchFamily="34" charset="0"/>
              </a:rPr>
              <a:t>ve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 iş gereklerini </a:t>
            </a:r>
            <a:r>
              <a:rPr lang="tr-TR" altLang="tr-TR" sz="2215" dirty="0">
                <a:latin typeface="Arial" panose="020B0604020202020204" pitchFamily="34" charset="0"/>
              </a:rPr>
              <a:t>hazırlamak, </a:t>
            </a:r>
            <a:endParaRPr lang="tr-TR" altLang="tr-TR" sz="2215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dirty="0">
                <a:latin typeface="Arial" panose="020B0604020202020204" pitchFamily="34" charset="0"/>
              </a:rPr>
              <a:t>Organizasyon şemalarını, organizasyon prosedürünü ve 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organizasyon el kitabını</a:t>
            </a:r>
            <a:r>
              <a:rPr lang="tr-TR" altLang="tr-TR" sz="2215" dirty="0">
                <a:latin typeface="Arial" panose="020B0604020202020204" pitchFamily="34" charset="0"/>
              </a:rPr>
              <a:t> hazırlamak</a:t>
            </a:r>
            <a:endParaRPr lang="tr-TR" altLang="tr-TR" sz="2215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215" dirty="0">
                <a:latin typeface="Arial" panose="020B0604020202020204" pitchFamily="34" charset="0"/>
              </a:rPr>
              <a:t>Çıkan sonuçları </a:t>
            </a:r>
            <a:r>
              <a:rPr lang="tr-TR" altLang="tr-TR" sz="2215" b="1" dirty="0">
                <a:solidFill>
                  <a:srgbClr val="C00000"/>
                </a:solidFill>
                <a:latin typeface="Arial" panose="020B0604020202020204" pitchFamily="34" charset="0"/>
              </a:rPr>
              <a:t>diğer İK süreçlerinde girdi </a:t>
            </a:r>
            <a:r>
              <a:rPr lang="tr-TR" altLang="tr-TR" sz="2215" dirty="0">
                <a:latin typeface="Arial" panose="020B0604020202020204" pitchFamily="34" charset="0"/>
              </a:rPr>
              <a:t>olarak kullanmak</a:t>
            </a:r>
            <a:endParaRPr lang="tr-TR" altLang="tr-TR" sz="2215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Text Box 2"/>
          <p:cNvSpPr txBox="1"/>
          <p:nvPr/>
        </p:nvSpPr>
        <p:spPr>
          <a:xfrm>
            <a:off x="533400" y="1295400"/>
            <a:ext cx="807720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</a:rPr>
              <a:t>Amaç :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Kat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l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mc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lar</a:t>
            </a:r>
            <a:r>
              <a:rPr lang="tr-TR" altLang="tr-TR" dirty="0">
                <a:latin typeface="Arial" panose="020B0604020202020204" pitchFamily="34" charset="0"/>
              </a:rPr>
              <a:t>ı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 i</a:t>
            </a:r>
            <a:r>
              <a:rPr lang="tr-TR" altLang="tr-TR" dirty="0">
                <a:latin typeface="Arial" panose="020B0604020202020204" pitchFamily="34" charset="0"/>
              </a:rPr>
              <a:t>ş</a:t>
            </a:r>
            <a:r>
              <a:rPr lang="tr-TR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  <a:cs typeface="Times New Roman" panose="02020603050405020304" pitchFamily="18" charset="0"/>
              </a:rPr>
              <a:t>analizleri hakkında </a:t>
            </a:r>
            <a:r>
              <a:rPr lang="tr-TR" altLang="tr-TR" dirty="0">
                <a:latin typeface="Arial" panose="020B0604020202020204" pitchFamily="34" charset="0"/>
                <a:cs typeface="Arial" panose="020B0604020202020204" pitchFamily="34" charset="0"/>
              </a:rPr>
              <a:t>bilgilendirmek ve verilen örnekler ile bu konulardaki yetkinliklerini geliştirmektir.</a:t>
            </a:r>
            <a:endParaRPr lang="tr-TR" altLang="tr-T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tr-TR" altLang="tr-TR" sz="800" dirty="0">
              <a:latin typeface="Arial" panose="020B0604020202020204" pitchFamily="34" charset="0"/>
            </a:endParaRPr>
          </a:p>
        </p:txBody>
      </p:sp>
      <p:sp>
        <p:nvSpPr>
          <p:cNvPr id="5123" name="Rectangle 3"/>
          <p:cNvSpPr/>
          <p:nvPr>
            <p:ph type="title"/>
          </p:nvPr>
        </p:nvSpPr>
        <p:spPr>
          <a:xfrm>
            <a:off x="1143000" y="457200"/>
            <a:ext cx="6781800" cy="6096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pPr eaLnBrk="1" hangingPunct="1"/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EĞİTİMİN AMACI VE HEDEFLERİ</a:t>
            </a:r>
            <a:endParaRPr lang="en-US" altLang="tr-TR" sz="32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Text Box 4"/>
          <p:cNvSpPr txBox="1"/>
          <p:nvPr/>
        </p:nvSpPr>
        <p:spPr>
          <a:xfrm>
            <a:off x="641350" y="3048000"/>
            <a:ext cx="80772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</a:pPr>
            <a:r>
              <a:rPr lang="tr-TR" altLang="tr-TR" b="1" dirty="0">
                <a:latin typeface="Arial" panose="020B0604020202020204" pitchFamily="34" charset="0"/>
              </a:rPr>
              <a:t>Eğitim hedefleri :</a:t>
            </a:r>
            <a:endParaRPr lang="tr-TR" altLang="tr-TR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İş analizlerinin temel kavramlarını öğrenmek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9221" name="Text Box 5"/>
          <p:cNvSpPr txBox="1"/>
          <p:nvPr/>
        </p:nvSpPr>
        <p:spPr>
          <a:xfrm>
            <a:off x="639763" y="4329113"/>
            <a:ext cx="8077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İş analizi görüşmelerini yapabilmek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9222" name="Text Box 6"/>
          <p:cNvSpPr txBox="1"/>
          <p:nvPr/>
        </p:nvSpPr>
        <p:spPr>
          <a:xfrm>
            <a:off x="633413" y="5130800"/>
            <a:ext cx="80772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İş analizi formunu doldurabilmek</a:t>
            </a:r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0" grpId="0"/>
      <p:bldP spid="9221" grpId="0"/>
      <p:bldP spid="92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/>
          <p:nvPr>
            <p:ph type="title"/>
          </p:nvPr>
        </p:nvSpPr>
        <p:spPr>
          <a:xfrm>
            <a:off x="2971800" y="838200"/>
            <a:ext cx="3124200" cy="6858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pPr eaLnBrk="1" hangingPunct="1"/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ZLER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tr-TR" sz="32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7171" name="Text Box 3"/>
          <p:cNvSpPr txBox="1"/>
          <p:nvPr/>
        </p:nvSpPr>
        <p:spPr>
          <a:xfrm>
            <a:off x="1295400" y="1981200"/>
            <a:ext cx="6553200" cy="1816100"/>
          </a:xfrm>
          <a:prstGeom prst="rect">
            <a:avLst/>
          </a:prstGeom>
          <a:solidFill>
            <a:srgbClr val="CCECFF">
              <a:alpha val="50195"/>
            </a:srgbClr>
          </a:solidFill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Önemi ve kullanım alanları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 yöntemleri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analizinde yapılan temel hatalar</a:t>
            </a:r>
            <a:endParaRPr lang="tr-TR" altLang="tr-TR" sz="2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2"/>
          <p:cNvSpPr/>
          <p:nvPr>
            <p:ph type="title" hasCustomPrompt="1"/>
          </p:nvPr>
        </p:nvSpPr>
        <p:spPr>
          <a:xfrm>
            <a:off x="1371600" y="457200"/>
            <a:ext cx="6324600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-1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93539" name="Text Box 3"/>
          <p:cNvSpPr txBox="1"/>
          <p:nvPr/>
        </p:nvSpPr>
        <p:spPr>
          <a:xfrm>
            <a:off x="685800" y="1676400"/>
            <a:ext cx="5562600" cy="1117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İş analizi ile işlerin ;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har char="-"/>
            </a:pPr>
            <a:r>
              <a:rPr lang="tr-TR" altLang="tr-TR" sz="2800" dirty="0">
                <a:latin typeface="Arial" panose="020B0604020202020204" pitchFamily="34" charset="0"/>
              </a:rPr>
              <a:t> içerdiği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görev ve sorumluluklar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3540" name="Text Box 4"/>
          <p:cNvSpPr txBox="1"/>
          <p:nvPr/>
        </p:nvSpPr>
        <p:spPr>
          <a:xfrm>
            <a:off x="685800" y="3124200"/>
            <a:ext cx="51816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-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çalışma koşulları</a:t>
            </a:r>
            <a:r>
              <a:rPr lang="tr-TR" altLang="tr-TR" sz="2800" dirty="0">
                <a:latin typeface="Arial" panose="020B0604020202020204" pitchFamily="34" charset="0"/>
              </a:rPr>
              <a:t> (kullanılan araç/gereçler, ortam vb)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sp>
        <p:nvSpPr>
          <p:cNvPr id="193541" name="Text Box 5"/>
          <p:cNvSpPr txBox="1"/>
          <p:nvPr/>
        </p:nvSpPr>
        <p:spPr>
          <a:xfrm>
            <a:off x="685800" y="4419600"/>
            <a:ext cx="55626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- işi yapacak kişilerde bulunacak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gerekli nitelikler</a:t>
            </a:r>
            <a:r>
              <a:rPr lang="tr-TR" altLang="tr-TR" sz="2800" dirty="0">
                <a:latin typeface="Arial" panose="020B0604020202020204" pitchFamily="34" charset="0"/>
              </a:rPr>
              <a:t> belirlenir.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pic>
        <p:nvPicPr>
          <p:cNvPr id="193542" name="Picture 6" descr="C:\Documents and Settings\toshiba\Belgelerim\4-EGITIM\9-clipart\3-meslekler\OCCUPATN\GEMOLGST.T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9800" y="2895600"/>
            <a:ext cx="2590800" cy="24939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  <p:bldP spid="193540" grpId="0"/>
      <p:bldP spid="1935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2"/>
          <p:cNvSpPr/>
          <p:nvPr>
            <p:ph type="title" hasCustomPrompt="1"/>
          </p:nvPr>
        </p:nvSpPr>
        <p:spPr>
          <a:xfrm>
            <a:off x="1524000" y="457200"/>
            <a:ext cx="6172200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-2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275459" name="Text Box 3"/>
          <p:cNvSpPr txBox="1"/>
          <p:nvPr/>
        </p:nvSpPr>
        <p:spPr>
          <a:xfrm>
            <a:off x="609600" y="1524000"/>
            <a:ext cx="822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 Dar anlamda : İK yönetimi açısından inceleme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75460" name="Text Box 4"/>
          <p:cNvSpPr txBox="1"/>
          <p:nvPr/>
        </p:nvSpPr>
        <p:spPr>
          <a:xfrm>
            <a:off x="685800" y="2362200"/>
            <a:ext cx="5257800" cy="308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dirty="0">
                <a:latin typeface="Arial" panose="020B0604020202020204" pitchFamily="34" charset="0"/>
              </a:rPr>
              <a:t> Geniş anlamda : Endüstri mühendisliği uygulamaları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Zaman-hareket etüdleri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İş ölçümü (iş yükü analizleri)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iş basitleştirme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75000"/>
              </a:lnSpc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   - Metod geliştirme vb.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pic>
        <p:nvPicPr>
          <p:cNvPr id="275461" name="Picture 5" descr="C:\Documents and Settings\toshiba\Belgelerim\4-EGITIM\resimler\0-site\business\b12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7400" y="2895600"/>
            <a:ext cx="2590800" cy="1952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/>
      <p:bldP spid="2754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/>
          <p:nvPr>
            <p:ph type="title" hasCustomPrompt="1"/>
          </p:nvPr>
        </p:nvSpPr>
        <p:spPr>
          <a:xfrm>
            <a:off x="1723292" y="602274"/>
            <a:ext cx="5697415" cy="492369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585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585" b="1" dirty="0">
                <a:solidFill>
                  <a:srgbClr val="C00000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</a:t>
            </a:r>
            <a:endParaRPr lang="en-US" altLang="tr-TR" sz="2585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195" name="Text Box 4"/>
          <p:cNvSpPr txBox="1"/>
          <p:nvPr/>
        </p:nvSpPr>
        <p:spPr>
          <a:xfrm>
            <a:off x="3727938" y="1529862"/>
            <a:ext cx="1688123" cy="37592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İK STRATEJİ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5"/>
          <p:cNvSpPr txBox="1"/>
          <p:nvPr/>
        </p:nvSpPr>
        <p:spPr>
          <a:xfrm>
            <a:off x="892420" y="4273062"/>
            <a:ext cx="2272811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EĞİTİM İHTİYAÇ ANALİZİ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7" name="Text Box 6"/>
          <p:cNvSpPr txBox="1"/>
          <p:nvPr/>
        </p:nvSpPr>
        <p:spPr>
          <a:xfrm>
            <a:off x="5697415" y="2092569"/>
            <a:ext cx="2672862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FF0000"/>
                </a:solidFill>
                <a:latin typeface="Arial" panose="020B0604020202020204" pitchFamily="34" charset="0"/>
              </a:rPr>
              <a:t>YAPISAL ORGANİZASYON</a:t>
            </a:r>
            <a:endParaRPr lang="en-US" altLang="tr-TR" sz="1845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198" name="Text Box 7"/>
          <p:cNvSpPr txBox="1"/>
          <p:nvPr/>
        </p:nvSpPr>
        <p:spPr>
          <a:xfrm>
            <a:off x="6400800" y="3077308"/>
            <a:ext cx="2110154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FF0000"/>
                </a:solidFill>
                <a:latin typeface="Arial" panose="020B0604020202020204" pitchFamily="34" charset="0"/>
              </a:rPr>
              <a:t> İŞ GEREKLERİ VE TANIMLARI</a:t>
            </a:r>
            <a:endParaRPr lang="en-US" altLang="tr-TR" sz="1845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199" name="Text Box 8"/>
          <p:cNvSpPr txBox="1"/>
          <p:nvPr/>
        </p:nvSpPr>
        <p:spPr>
          <a:xfrm>
            <a:off x="892420" y="3131527"/>
            <a:ext cx="2202473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PERFORMANS YÖNETİMİ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0" name="Text Box 9"/>
          <p:cNvSpPr txBox="1"/>
          <p:nvPr/>
        </p:nvSpPr>
        <p:spPr>
          <a:xfrm>
            <a:off x="844062" y="2022231"/>
            <a:ext cx="2272812" cy="94551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İŞ DEĞERLEME VE ÜCRET YÖNETİMİ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1" name="Text Box 10"/>
          <p:cNvSpPr txBox="1"/>
          <p:nvPr/>
        </p:nvSpPr>
        <p:spPr>
          <a:xfrm>
            <a:off x="6260123" y="3896458"/>
            <a:ext cx="2039815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İŞ GÜCÜ PLANLAMASI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2" name="Text Box 11"/>
          <p:cNvSpPr txBox="1"/>
          <p:nvPr/>
        </p:nvSpPr>
        <p:spPr>
          <a:xfrm>
            <a:off x="844062" y="5166946"/>
            <a:ext cx="3130062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YETKİNLİK  VE KARİYER YÖNETİMİ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3" name="Text Box 12"/>
          <p:cNvSpPr txBox="1"/>
          <p:nvPr/>
        </p:nvSpPr>
        <p:spPr>
          <a:xfrm>
            <a:off x="4923692" y="5001358"/>
            <a:ext cx="2672862" cy="660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1845" dirty="0">
                <a:solidFill>
                  <a:srgbClr val="000000"/>
                </a:solidFill>
                <a:latin typeface="Arial" panose="020B0604020202020204" pitchFamily="34" charset="0"/>
              </a:rPr>
              <a:t>SEÇME VE YERLEŞTİRME</a:t>
            </a:r>
            <a:endParaRPr lang="en-US" altLang="tr-TR" sz="184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4" name="Oval 13"/>
          <p:cNvSpPr/>
          <p:nvPr/>
        </p:nvSpPr>
        <p:spPr>
          <a:xfrm>
            <a:off x="3587262" y="2866292"/>
            <a:ext cx="1969477" cy="1477108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endParaRPr lang="tr-TR" altLang="tr-TR" sz="2215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5" name="Text Box 14"/>
          <p:cNvSpPr txBox="1"/>
          <p:nvPr/>
        </p:nvSpPr>
        <p:spPr>
          <a:xfrm>
            <a:off x="3727938" y="3006969"/>
            <a:ext cx="1758462" cy="10013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955" b="1" dirty="0">
                <a:solidFill>
                  <a:srgbClr val="FFFF00"/>
                </a:solidFill>
                <a:latin typeface="Arial" panose="020B0604020202020204" pitchFamily="34" charset="0"/>
              </a:rPr>
              <a:t>İŞ ANALİZİ</a:t>
            </a:r>
            <a:endParaRPr lang="en-US" altLang="tr-TR" sz="2955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8206" name="Line 15"/>
          <p:cNvSpPr/>
          <p:nvPr/>
        </p:nvSpPr>
        <p:spPr>
          <a:xfrm flipV="1">
            <a:off x="4572000" y="2092569"/>
            <a:ext cx="0" cy="773723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7" name="Line 16"/>
          <p:cNvSpPr/>
          <p:nvPr/>
        </p:nvSpPr>
        <p:spPr>
          <a:xfrm flipH="1" flipV="1">
            <a:off x="3516923" y="2444262"/>
            <a:ext cx="562708" cy="562708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8" name="Line 17"/>
          <p:cNvSpPr/>
          <p:nvPr/>
        </p:nvSpPr>
        <p:spPr>
          <a:xfrm flipH="1" flipV="1">
            <a:off x="3094892" y="3499338"/>
            <a:ext cx="492369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9" name="Line 18"/>
          <p:cNvSpPr/>
          <p:nvPr/>
        </p:nvSpPr>
        <p:spPr>
          <a:xfrm>
            <a:off x="4994031" y="4273062"/>
            <a:ext cx="703385" cy="70338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0" name="Line 19"/>
          <p:cNvSpPr/>
          <p:nvPr/>
        </p:nvSpPr>
        <p:spPr>
          <a:xfrm flipV="1">
            <a:off x="5064369" y="2373923"/>
            <a:ext cx="562708" cy="633046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1" name="Line 20"/>
          <p:cNvSpPr/>
          <p:nvPr/>
        </p:nvSpPr>
        <p:spPr>
          <a:xfrm flipH="1">
            <a:off x="3235569" y="4062046"/>
            <a:ext cx="492369" cy="281354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2" name="Line 21"/>
          <p:cNvSpPr/>
          <p:nvPr/>
        </p:nvSpPr>
        <p:spPr>
          <a:xfrm>
            <a:off x="5416062" y="3991708"/>
            <a:ext cx="633046" cy="492369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3" name="Line 22"/>
          <p:cNvSpPr/>
          <p:nvPr/>
        </p:nvSpPr>
        <p:spPr>
          <a:xfrm flipV="1">
            <a:off x="5556738" y="3499338"/>
            <a:ext cx="703385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4" name="Line 23"/>
          <p:cNvSpPr/>
          <p:nvPr/>
        </p:nvSpPr>
        <p:spPr>
          <a:xfrm flipH="1">
            <a:off x="3305908" y="4273062"/>
            <a:ext cx="773723" cy="70338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5" name="Text Box 24"/>
          <p:cNvSpPr txBox="1"/>
          <p:nvPr/>
        </p:nvSpPr>
        <p:spPr>
          <a:xfrm>
            <a:off x="773723" y="5961185"/>
            <a:ext cx="7526215" cy="37592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1845" b="1" dirty="0">
                <a:solidFill>
                  <a:srgbClr val="FF3300"/>
                </a:solidFill>
                <a:latin typeface="Arial" panose="020B0604020202020204" pitchFamily="34" charset="0"/>
              </a:rPr>
              <a:t>İŞ ANALİZLERİ, İK YÖNETİMİNİN TEMEL VERİ TABANIDIR</a:t>
            </a:r>
            <a:endParaRPr lang="en-US" altLang="tr-TR" sz="1845" b="1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/>
          <p:nvPr>
            <p:ph type="title" hasCustomPrompt="1"/>
          </p:nvPr>
        </p:nvSpPr>
        <p:spPr>
          <a:xfrm>
            <a:off x="2209800" y="457200"/>
            <a:ext cx="4800600" cy="5334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 YÖNTEMLER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İ-1</a:t>
            </a:r>
            <a:r>
              <a:rPr lang="en-US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95587" name="Text Box 3"/>
          <p:cNvSpPr txBox="1"/>
          <p:nvPr/>
        </p:nvSpPr>
        <p:spPr>
          <a:xfrm>
            <a:off x="467360" y="1081405"/>
            <a:ext cx="7010400" cy="21837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</a:rPr>
              <a:t>Gözlem</a:t>
            </a:r>
            <a:r>
              <a:rPr lang="tr-TR" altLang="tr-TR" b="1" dirty="0">
                <a:latin typeface="Arial" panose="020B0604020202020204" pitchFamily="34" charset="0"/>
              </a:rPr>
              <a:t> </a:t>
            </a:r>
            <a:endParaRPr lang="tr-TR" altLang="tr-TR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İşe yönelik bilgi toplama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İşi yerinde izleme   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Saha analizleri yapma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195596" name="Text Box 12"/>
          <p:cNvSpPr txBox="1"/>
          <p:nvPr/>
        </p:nvSpPr>
        <p:spPr>
          <a:xfrm>
            <a:off x="3996055" y="3274695"/>
            <a:ext cx="4876800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</a:rPr>
              <a:t> Anket </a:t>
            </a:r>
            <a:endParaRPr lang="tr-TR" altLang="tr-TR" sz="28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Soru ve soru formu hazırlama  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   - Formun doldurulması</a:t>
            </a:r>
            <a:endParaRPr lang="tr-TR" altLang="tr-TR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195597" name="Text Box 13"/>
          <p:cNvSpPr txBox="1"/>
          <p:nvPr/>
        </p:nvSpPr>
        <p:spPr>
          <a:xfrm>
            <a:off x="762000" y="5029200"/>
            <a:ext cx="4953000" cy="1445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solidFill>
                  <a:srgbClr val="FF3300"/>
                </a:solidFill>
                <a:latin typeface="Arial" panose="020B0604020202020204" pitchFamily="34" charset="0"/>
              </a:rPr>
              <a:t> Mülakat </a:t>
            </a:r>
            <a:endParaRPr lang="tr-TR" altLang="tr-TR" sz="2800" b="1" dirty="0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solidFill>
                  <a:srgbClr val="000000"/>
                </a:solidFill>
                <a:sym typeface="+mn-ea"/>
              </a:rPr>
              <a:t>İş Analizi formu ile yüz yüze görüşme yöntemi  uygulama</a:t>
            </a:r>
            <a:endParaRPr lang="tr-TR" altLang="tr-TR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pic>
        <p:nvPicPr>
          <p:cNvPr id="195599" name="Picture 15" descr="C:\5-Egitim gelistirme\clipart\EXAMINE.WM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524000"/>
            <a:ext cx="14097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5600" name="Picture 16" descr="C:\Documents and Settings\toshiba\Belgelerim\4-EGITIM\9-clipart\17-cesitli\onceki\APPTBOOK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595" y="3573145"/>
            <a:ext cx="2057400" cy="1338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5601" name="Picture 17" descr="C:\Documents and Settings\toshiba\Belgelerim\4-EGITIM\9-clipart\2-isyasami\onceki-kadin\B_W_1483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025" y="5029200"/>
            <a:ext cx="1920875" cy="1296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/>
      <p:bldP spid="195596" grpId="0"/>
      <p:bldP spid="19559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2"/>
          <p:cNvSpPr/>
          <p:nvPr>
            <p:ph type="title" hasCustomPrompt="1"/>
          </p:nvPr>
        </p:nvSpPr>
        <p:spPr>
          <a:xfrm>
            <a:off x="2209800" y="457200"/>
            <a:ext cx="4800600" cy="5334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 YÖNTEMLER</a:t>
            </a:r>
            <a:r>
              <a:rPr lang="tr-TR" altLang="tr-TR" sz="2800" b="1" dirty="0">
                <a:solidFill>
                  <a:schemeClr val="accent2"/>
                </a:solidFill>
                <a:latin typeface="Arial" panose="020B0604020202020204" pitchFamily="34" charset="0"/>
              </a:rPr>
              <a:t>İ-2</a:t>
            </a:r>
            <a:r>
              <a:rPr lang="en-US" altLang="tr-TR" sz="28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tr-TR" sz="28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79555" name="Text Box 3"/>
          <p:cNvSpPr txBox="1"/>
          <p:nvPr/>
        </p:nvSpPr>
        <p:spPr>
          <a:xfrm>
            <a:off x="685800" y="1295400"/>
            <a:ext cx="7772400" cy="1631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</a:rPr>
              <a:t>Diğer yöntemler</a:t>
            </a:r>
            <a:r>
              <a:rPr lang="tr-TR" altLang="tr-TR" b="1" dirty="0">
                <a:latin typeface="Arial" panose="020B0604020202020204" pitchFamily="34" charset="0"/>
              </a:rPr>
              <a:t> </a:t>
            </a:r>
            <a:endParaRPr lang="tr-TR" altLang="tr-TR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  - Günlük kayıtlar, </a:t>
            </a:r>
            <a:endParaRPr lang="tr-TR" altLang="tr-TR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  - uzman bilgisine başvurma vb.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79556" name="Text Box 4"/>
          <p:cNvSpPr txBox="1"/>
          <p:nvPr/>
        </p:nvSpPr>
        <p:spPr>
          <a:xfrm>
            <a:off x="685800" y="4495800"/>
            <a:ext cx="17526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HAZIRLIK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57" name="Text Box 5"/>
          <p:cNvSpPr txBox="1"/>
          <p:nvPr/>
        </p:nvSpPr>
        <p:spPr>
          <a:xfrm>
            <a:off x="2057400" y="5562600"/>
            <a:ext cx="19812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UYGULAMA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58" name="Text Box 6"/>
          <p:cNvSpPr txBox="1"/>
          <p:nvPr/>
        </p:nvSpPr>
        <p:spPr>
          <a:xfrm>
            <a:off x="6400800" y="5562600"/>
            <a:ext cx="22860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RAPORLAMA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59" name="Text Box 7"/>
          <p:cNvSpPr txBox="1"/>
          <p:nvPr/>
        </p:nvSpPr>
        <p:spPr>
          <a:xfrm>
            <a:off x="3962400" y="4419600"/>
            <a:ext cx="2895600" cy="4667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dirty="0">
                <a:latin typeface="Arial" panose="020B0604020202020204" pitchFamily="34" charset="0"/>
              </a:rPr>
              <a:t>DEĞERLENDİRME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79560" name="Line 8"/>
          <p:cNvSpPr/>
          <p:nvPr/>
        </p:nvSpPr>
        <p:spPr>
          <a:xfrm>
            <a:off x="1524000" y="4953000"/>
            <a:ext cx="914400" cy="533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79561" name="Line 9"/>
          <p:cNvSpPr/>
          <p:nvPr/>
        </p:nvSpPr>
        <p:spPr>
          <a:xfrm flipV="1">
            <a:off x="3810000" y="4953000"/>
            <a:ext cx="838200" cy="533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79562" name="Line 10"/>
          <p:cNvSpPr/>
          <p:nvPr/>
        </p:nvSpPr>
        <p:spPr>
          <a:xfrm>
            <a:off x="6096000" y="4953000"/>
            <a:ext cx="990600" cy="533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pic>
        <p:nvPicPr>
          <p:cNvPr id="279564" name="Picture 12" descr="C:\Documents and Settings\toshiba\Belgelerim\4-EGITIM\9-clipart\2-isyasami\onceki-kadin\B_W_0018.WM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7600" y="1600200"/>
            <a:ext cx="1397000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9565" name="Text Box 13"/>
          <p:cNvSpPr txBox="1"/>
          <p:nvPr/>
        </p:nvSpPr>
        <p:spPr>
          <a:xfrm>
            <a:off x="2133600" y="3733800"/>
            <a:ext cx="441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İŞ ANALİZ AŞAMALARI</a:t>
            </a:r>
            <a:endParaRPr lang="tr-TR" altLang="tr-TR" sz="28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9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9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9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9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/>
      <p:bldP spid="279556" grpId="0" animBg="1"/>
      <p:bldP spid="279557" grpId="0" animBg="1"/>
      <p:bldP spid="279558" grpId="0" animBg="1"/>
      <p:bldP spid="279559" grpId="0" animBg="1"/>
      <p:bldP spid="2795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164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3150" y="509588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NDE YAPILAN TEMEL HATALAR - 1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Box 3"/>
          <p:cNvSpPr txBox="1"/>
          <p:nvPr/>
        </p:nvSpPr>
        <p:spPr>
          <a:xfrm>
            <a:off x="481330" y="1268413"/>
            <a:ext cx="554355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dirty="0">
                <a:latin typeface="Arial" panose="020B0604020202020204" pitchFamily="34" charset="0"/>
              </a:rPr>
              <a:t>Amaç (iş tanımları, iş dizaynı, norm kadro ? ) ve kapsam ( mavi yaka , beyaz yaka, yönetici ? ) </a:t>
            </a:r>
            <a:r>
              <a:rPr lang="tr-TR" altLang="tr-TR" dirty="0">
                <a:sym typeface="+mn-ea"/>
              </a:rPr>
              <a:t>belirsizliği</a:t>
            </a:r>
            <a:r>
              <a:rPr lang="tr-TR" altLang="tr-TR" b="1" dirty="0">
                <a:sym typeface="+mn-ea"/>
              </a:rPr>
              <a:t> </a:t>
            </a:r>
            <a:endParaRPr lang="tr-TR" altLang="tr-TR" b="1" dirty="0">
              <a:latin typeface="Arial" panose="020B0604020202020204" pitchFamily="34" charset="0"/>
            </a:endParaRPr>
          </a:p>
        </p:txBody>
      </p:sp>
      <p:sp>
        <p:nvSpPr>
          <p:cNvPr id="24" name="Text Box 4"/>
          <p:cNvSpPr txBox="1"/>
          <p:nvPr/>
        </p:nvSpPr>
        <p:spPr>
          <a:xfrm>
            <a:off x="467360" y="2560955"/>
            <a:ext cx="53898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Y</a:t>
            </a:r>
            <a:r>
              <a:rPr lang="en-US" altLang="en-US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neticilere / </a:t>
            </a:r>
            <a:r>
              <a:rPr lang="en-US" altLang="en-US" dirty="0">
                <a:latin typeface="Arial" panose="020B0604020202020204" pitchFamily="34" charset="0"/>
              </a:rPr>
              <a:t>ç</a:t>
            </a:r>
            <a:r>
              <a:rPr lang="en-US" altLang="tr-TR" dirty="0">
                <a:latin typeface="Arial" panose="020B0604020202020204" pitchFamily="34" charset="0"/>
              </a:rPr>
              <a:t>al</a:t>
            </a:r>
            <a:r>
              <a:rPr lang="en-US" altLang="en-US" dirty="0">
                <a:latin typeface="Arial" panose="020B0604020202020204" pitchFamily="34" charset="0"/>
              </a:rPr>
              <a:t>ış</a:t>
            </a:r>
            <a:r>
              <a:rPr lang="en-US" altLang="tr-TR" dirty="0">
                <a:latin typeface="Arial" panose="020B0604020202020204" pitchFamily="34" charset="0"/>
              </a:rPr>
              <a:t>anlara proje bilgilerinin / amac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n aktar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lamamas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, 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/>
          <p:nvPr/>
        </p:nvSpPr>
        <p:spPr>
          <a:xfrm>
            <a:off x="481013" y="3484563"/>
            <a:ext cx="49545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Proje faaliyet plan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nda yap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labilecek yanl</a:t>
            </a:r>
            <a:r>
              <a:rPr lang="en-US" altLang="en-US" dirty="0">
                <a:latin typeface="Arial" panose="020B0604020202020204" pitchFamily="34" charset="0"/>
              </a:rPr>
              <a:t>ış</a:t>
            </a:r>
            <a:r>
              <a:rPr lang="en-US" altLang="tr-TR" dirty="0">
                <a:latin typeface="Arial" panose="020B0604020202020204" pitchFamily="34" charset="0"/>
              </a:rPr>
              <a:t>l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klar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sp>
        <p:nvSpPr>
          <p:cNvPr id="26" name="Text Box 6"/>
          <p:cNvSpPr txBox="1"/>
          <p:nvPr/>
        </p:nvSpPr>
        <p:spPr>
          <a:xfrm>
            <a:off x="481330" y="4364990"/>
            <a:ext cx="6057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Yanl</a:t>
            </a:r>
            <a:r>
              <a:rPr lang="en-US" altLang="en-US" dirty="0">
                <a:latin typeface="Arial" panose="020B0604020202020204" pitchFamily="34" charset="0"/>
              </a:rPr>
              <a:t>ış</a:t>
            </a:r>
            <a:r>
              <a:rPr lang="en-US" altLang="tr-TR" dirty="0">
                <a:latin typeface="Arial" panose="020B0604020202020204" pitchFamily="34" charset="0"/>
              </a:rPr>
              <a:t> y</a:t>
            </a:r>
            <a:r>
              <a:rPr lang="en-US" altLang="en-US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ntem /anket formu</a:t>
            </a:r>
            <a:endParaRPr lang="en-US" altLang="tr-TR" dirty="0">
              <a:latin typeface="Arial" panose="020B0604020202020204" pitchFamily="34" charset="0"/>
            </a:endParaRPr>
          </a:p>
        </p:txBody>
      </p:sp>
      <p:pic>
        <p:nvPicPr>
          <p:cNvPr id="19464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325" y="1873250"/>
            <a:ext cx="2965450" cy="27606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Text Box 5"/>
          <p:cNvSpPr txBox="1"/>
          <p:nvPr/>
        </p:nvSpPr>
        <p:spPr>
          <a:xfrm>
            <a:off x="481013" y="4984433"/>
            <a:ext cx="795337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en-US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Yetersiz haz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rl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k, analiz plan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 eksiklikleri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" name="Text Box 5"/>
          <p:cNvSpPr txBox="1"/>
          <p:nvPr/>
        </p:nvSpPr>
        <p:spPr>
          <a:xfrm>
            <a:off x="539433" y="5569268"/>
            <a:ext cx="795337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Ortak klas</a:t>
            </a:r>
            <a:r>
              <a:rPr lang="en-US" altLang="en-US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rlerin a</a:t>
            </a:r>
            <a:r>
              <a:rPr lang="en-US" altLang="en-US" dirty="0">
                <a:latin typeface="Arial" panose="020B0604020202020204" pitchFamily="34" charset="0"/>
              </a:rPr>
              <a:t>çı</a:t>
            </a:r>
            <a:r>
              <a:rPr lang="en-US" altLang="tr-TR" dirty="0">
                <a:latin typeface="Arial" panose="020B0604020202020204" pitchFamily="34" charset="0"/>
              </a:rPr>
              <a:t>lmas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r>
              <a:rPr lang="en-US" altLang="tr-TR" dirty="0">
                <a:latin typeface="Arial" panose="020B0604020202020204" pitchFamily="34" charset="0"/>
              </a:rPr>
              <a:t>nda ve i</a:t>
            </a:r>
            <a:r>
              <a:rPr lang="en-US" altLang="en-US" dirty="0">
                <a:latin typeface="Arial" panose="020B0604020202020204" pitchFamily="34" charset="0"/>
              </a:rPr>
              <a:t>ş</a:t>
            </a:r>
            <a:r>
              <a:rPr lang="en-US" altLang="tr-TR" dirty="0">
                <a:latin typeface="Arial" panose="020B0604020202020204" pitchFamily="34" charset="0"/>
              </a:rPr>
              <a:t>letilmesinde kar</a:t>
            </a:r>
            <a:r>
              <a:rPr lang="en-US" altLang="en-US" dirty="0">
                <a:latin typeface="Arial" panose="020B0604020202020204" pitchFamily="34" charset="0"/>
              </a:rPr>
              <a:t>şı</a:t>
            </a:r>
            <a:r>
              <a:rPr lang="en-US" altLang="tr-TR" dirty="0">
                <a:latin typeface="Arial" panose="020B0604020202020204" pitchFamily="34" charset="0"/>
              </a:rPr>
              <a:t>la</a:t>
            </a:r>
            <a:r>
              <a:rPr lang="en-US" altLang="en-US" dirty="0">
                <a:latin typeface="Arial" panose="020B0604020202020204" pitchFamily="34" charset="0"/>
              </a:rPr>
              <a:t>şı</a:t>
            </a:r>
            <a:r>
              <a:rPr lang="en-US" altLang="tr-TR" dirty="0">
                <a:latin typeface="Arial" panose="020B0604020202020204" pitchFamily="34" charset="0"/>
              </a:rPr>
              <a:t>lan sorunlar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5810"/>
            <a:ext cx="9144000" cy="5164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3150" y="615950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NDE YAPILAN TEMEL HATALAR - 2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 Box 4"/>
          <p:cNvSpPr txBox="1"/>
          <p:nvPr/>
        </p:nvSpPr>
        <p:spPr>
          <a:xfrm>
            <a:off x="611505" y="2060258"/>
            <a:ext cx="42418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Analistlerin (g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ö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r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ü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ş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mecilerin) yetersiz e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ğ</a:t>
            </a:r>
            <a:r>
              <a:rPr lang="en-US" altLang="tr-TR" dirty="0">
                <a:solidFill>
                  <a:schemeClr val="tx1"/>
                </a:solidFill>
                <a:latin typeface="Arial" panose="020B0604020202020204" pitchFamily="34" charset="0"/>
              </a:rPr>
              <a:t>itimi / bilgisi</a:t>
            </a:r>
            <a:endParaRPr lang="en-US" altLang="tr-TR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 Box 6"/>
          <p:cNvSpPr txBox="1"/>
          <p:nvPr/>
        </p:nvSpPr>
        <p:spPr>
          <a:xfrm>
            <a:off x="4644390" y="5229225"/>
            <a:ext cx="42411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Sonuçların kullanılmaması / yanlış kullanımı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grpSp>
        <p:nvGrpSpPr>
          <p:cNvPr id="21" name="Grup 20"/>
          <p:cNvGrpSpPr/>
          <p:nvPr/>
        </p:nvGrpSpPr>
        <p:grpSpPr>
          <a:xfrm>
            <a:off x="899795" y="3591243"/>
            <a:ext cx="7986395" cy="2123440"/>
            <a:chOff x="1199730" y="3444034"/>
            <a:chExt cx="10648151" cy="2831813"/>
          </a:xfrm>
        </p:grpSpPr>
        <p:sp>
          <p:nvSpPr>
            <p:cNvPr id="20490" name="Text Box 3"/>
            <p:cNvSpPr txBox="1"/>
            <p:nvPr/>
          </p:nvSpPr>
          <p:spPr>
            <a:xfrm>
              <a:off x="6192516" y="3444034"/>
              <a:ext cx="5655365" cy="11068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  <a:buChar char="•"/>
              </a:pPr>
              <a:r>
                <a:rPr lang="tr-TR" altLang="tr-TR" dirty="0">
                  <a:latin typeface="Arial" panose="020B0604020202020204" pitchFamily="34" charset="0"/>
                </a:rPr>
                <a:t> </a:t>
              </a:r>
              <a:r>
                <a:rPr lang="en-US" altLang="tr-TR" dirty="0">
                  <a:latin typeface="Arial" panose="020B0604020202020204" pitchFamily="34" charset="0"/>
                </a:rPr>
                <a:t>Yetersiz destek, </a:t>
              </a:r>
              <a:r>
                <a:rPr lang="en-US" altLang="en-US" dirty="0">
                  <a:latin typeface="Arial" panose="020B0604020202020204" pitchFamily="34" charset="0"/>
                </a:rPr>
                <a:t>ç</a:t>
              </a:r>
              <a:r>
                <a:rPr lang="en-US" altLang="tr-TR" dirty="0">
                  <a:latin typeface="Arial" panose="020B0604020202020204" pitchFamily="34" charset="0"/>
                </a:rPr>
                <a:t>at</a:t>
              </a:r>
              <a:r>
                <a:rPr lang="en-US" altLang="en-US" dirty="0">
                  <a:latin typeface="Arial" panose="020B0604020202020204" pitchFamily="34" charset="0"/>
                </a:rPr>
                <a:t>ış</a:t>
              </a:r>
              <a:r>
                <a:rPr lang="en-US" altLang="tr-TR" dirty="0">
                  <a:latin typeface="Arial" panose="020B0604020202020204" pitchFamily="34" charset="0"/>
                </a:rPr>
                <a:t>ma olas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r>
                <a:rPr lang="en-US" altLang="tr-TR" dirty="0">
                  <a:latin typeface="Arial" panose="020B0604020202020204" pitchFamily="34" charset="0"/>
                </a:rPr>
                <a:t>l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r>
                <a:rPr lang="en-US" altLang="tr-TR" dirty="0">
                  <a:latin typeface="Arial" panose="020B0604020202020204" pitchFamily="34" charset="0"/>
                </a:rPr>
                <a:t>klar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pic>
          <p:nvPicPr>
            <p:cNvPr id="20491" name="Resim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9730" y="3732804"/>
              <a:ext cx="3791240" cy="254304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0" name="Grup 19"/>
          <p:cNvGrpSpPr/>
          <p:nvPr/>
        </p:nvGrpSpPr>
        <p:grpSpPr>
          <a:xfrm>
            <a:off x="681990" y="1196871"/>
            <a:ext cx="7382510" cy="1967017"/>
            <a:chOff x="842503" y="1096527"/>
            <a:chExt cx="9842899" cy="2622947"/>
          </a:xfrm>
        </p:grpSpPr>
        <p:sp>
          <p:nvSpPr>
            <p:cNvPr id="20488" name="Text Box 5"/>
            <p:cNvSpPr txBox="1"/>
            <p:nvPr/>
          </p:nvSpPr>
          <p:spPr>
            <a:xfrm>
              <a:off x="842503" y="1096527"/>
              <a:ext cx="5337314" cy="110670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  <a:buChar char="•"/>
              </a:pPr>
              <a:r>
                <a:rPr lang="tr-TR" altLang="tr-TR" dirty="0">
                  <a:latin typeface="Arial" panose="020B0604020202020204" pitchFamily="34" charset="0"/>
                </a:rPr>
                <a:t> </a:t>
              </a:r>
              <a:r>
                <a:rPr lang="en-US" altLang="tr-TR" dirty="0">
                  <a:latin typeface="Arial" panose="020B0604020202020204" pitchFamily="34" charset="0"/>
                </a:rPr>
                <a:t>Proje ekiplerinin do</a:t>
              </a:r>
              <a:r>
                <a:rPr lang="en-US" altLang="en-US" dirty="0">
                  <a:latin typeface="Arial" panose="020B0604020202020204" pitchFamily="34" charset="0"/>
                </a:rPr>
                <a:t>ğ</a:t>
              </a:r>
              <a:r>
                <a:rPr lang="en-US" altLang="tr-TR" dirty="0">
                  <a:latin typeface="Arial" panose="020B0604020202020204" pitchFamily="34" charset="0"/>
                </a:rPr>
                <a:t>ru olu</a:t>
              </a:r>
              <a:r>
                <a:rPr lang="en-US" altLang="en-US" dirty="0">
                  <a:latin typeface="Arial" panose="020B0604020202020204" pitchFamily="34" charset="0"/>
                </a:rPr>
                <a:t>ş</a:t>
              </a:r>
              <a:r>
                <a:rPr lang="en-US" altLang="tr-TR" dirty="0">
                  <a:latin typeface="Arial" panose="020B0604020202020204" pitchFamily="34" charset="0"/>
                </a:rPr>
                <a:t>turulmamas</a:t>
              </a:r>
              <a:r>
                <a:rPr lang="en-US" altLang="en-US" dirty="0">
                  <a:latin typeface="Arial" panose="020B0604020202020204" pitchFamily="34" charset="0"/>
                </a:rPr>
                <a:t>ı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pic>
          <p:nvPicPr>
            <p:cNvPr id="20489" name="Resim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3822" y="1500989"/>
              <a:ext cx="3961580" cy="221848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Text Box 4"/>
          <p:cNvSpPr txBox="1"/>
          <p:nvPr/>
        </p:nvSpPr>
        <p:spPr>
          <a:xfrm>
            <a:off x="611505" y="2852738"/>
            <a:ext cx="4241800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solidFill>
                  <a:srgbClr val="FF0000"/>
                </a:solidFill>
                <a:latin typeface="Arial" panose="020B0604020202020204" pitchFamily="34" charset="0"/>
              </a:rPr>
              <a:t> İş gerekleri / kişi nitelikleri ayrımının yapılamaması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/>
          <p:nvPr/>
        </p:nvSpPr>
        <p:spPr>
          <a:xfrm>
            <a:off x="4572127" y="4398328"/>
            <a:ext cx="4241673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en-US" altLang="tr-TR" dirty="0">
                <a:latin typeface="Arial" panose="020B0604020202020204" pitchFamily="34" charset="0"/>
              </a:rPr>
              <a:t>Analiz / de</a:t>
            </a:r>
            <a:r>
              <a:rPr lang="en-US" altLang="en-US" dirty="0">
                <a:latin typeface="Arial" panose="020B0604020202020204" pitchFamily="34" charset="0"/>
              </a:rPr>
              <a:t>ğ</a:t>
            </a:r>
            <a:r>
              <a:rPr lang="en-US" altLang="tr-TR" dirty="0">
                <a:latin typeface="Arial" panose="020B0604020202020204" pitchFamily="34" charset="0"/>
              </a:rPr>
              <a:t>erlendirme hatalar</a:t>
            </a:r>
            <a:r>
              <a:rPr lang="en-US" altLang="en-US" dirty="0">
                <a:latin typeface="Arial" panose="020B0604020202020204" pitchFamily="34" charset="0"/>
              </a:rPr>
              <a:t>ı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/>
          <p:nvPr>
            <p:ph type="title"/>
          </p:nvPr>
        </p:nvSpPr>
        <p:spPr>
          <a:xfrm>
            <a:off x="2081213" y="765175"/>
            <a:ext cx="4981575" cy="6858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/>
          <a:p>
            <a:pPr eaLnBrk="1" hangingPunct="1"/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3200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AŞAMALARI</a:t>
            </a:r>
            <a:endParaRPr lang="en-US" altLang="tr-TR" sz="3200" b="1" dirty="0">
              <a:solidFill>
                <a:schemeClr val="accent2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1507" name="Text Box 3"/>
          <p:cNvSpPr txBox="1"/>
          <p:nvPr/>
        </p:nvSpPr>
        <p:spPr>
          <a:xfrm>
            <a:off x="900113" y="1982788"/>
            <a:ext cx="7548562" cy="2892425"/>
          </a:xfrm>
          <a:prstGeom prst="rect">
            <a:avLst/>
          </a:prstGeom>
          <a:solidFill>
            <a:srgbClr val="CCECFF">
              <a:alpha val="50195"/>
            </a:srgbClr>
          </a:solidFill>
          <a:ln w="9525">
            <a:noFill/>
          </a:ln>
        </p:spPr>
        <p:txBody>
          <a:bodyPr>
            <a:spAutoFit/>
          </a:bodyPr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İş analizi hazırlık aşaması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 uygulama aşaması</a:t>
            </a: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 ( ve İş analizi formu )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 değerlendirme aşaması</a:t>
            </a:r>
            <a:endParaRPr lang="tr-TR" alt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 İş analizi raporlama aşaması</a:t>
            </a:r>
            <a:endParaRPr lang="tr-TR" altLang="tr-TR" sz="2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4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575" y="865188"/>
            <a:ext cx="9144000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04900" y="331788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HAZIRLIK AŞAMASI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Box 4"/>
          <p:cNvSpPr txBox="1"/>
          <p:nvPr/>
        </p:nvSpPr>
        <p:spPr>
          <a:xfrm>
            <a:off x="371475" y="3429000"/>
            <a:ext cx="4241800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3.İş analiz formunun ve açıklamalarının firmaya uyarlanması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/>
          <p:nvPr/>
        </p:nvSpPr>
        <p:spPr>
          <a:xfrm>
            <a:off x="323533" y="4698048"/>
            <a:ext cx="3903662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4. Proje ekiplerinin seçilmesi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3" name="Text Box 4"/>
          <p:cNvSpPr txBox="1"/>
          <p:nvPr/>
        </p:nvSpPr>
        <p:spPr>
          <a:xfrm>
            <a:off x="4994275" y="3789045"/>
            <a:ext cx="431482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6. Ortak klasörlerin açılması ve işleyişi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4"/>
          <p:cNvSpPr txBox="1"/>
          <p:nvPr/>
        </p:nvSpPr>
        <p:spPr>
          <a:xfrm>
            <a:off x="4932045" y="4797108"/>
            <a:ext cx="42418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7. İş analiz ekibinin eğitilmesi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" name="Grup 9"/>
          <p:cNvGrpSpPr/>
          <p:nvPr/>
        </p:nvGrpSpPr>
        <p:grpSpPr>
          <a:xfrm>
            <a:off x="323850" y="980799"/>
            <a:ext cx="7421880" cy="1308376"/>
            <a:chOff x="657860" y="520777"/>
            <a:chExt cx="9894631" cy="1719921"/>
          </a:xfrm>
        </p:grpSpPr>
        <p:sp>
          <p:nvSpPr>
            <p:cNvPr id="23564" name="Text Box 4"/>
            <p:cNvSpPr txBox="1"/>
            <p:nvPr/>
          </p:nvSpPr>
          <p:spPr>
            <a:xfrm>
              <a:off x="657860" y="1149697"/>
              <a:ext cx="5655365" cy="109100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buFont typeface="Times New Roman" panose="02020603050405020304" pitchFamily="18" charset="0"/>
              </a:pPr>
              <a:r>
                <a:rPr lang="tr-TR" altLang="tr-TR" dirty="0">
                  <a:latin typeface="Arial" panose="020B0604020202020204" pitchFamily="34" charset="0"/>
                </a:rPr>
                <a:t>1.</a:t>
              </a:r>
              <a:r>
                <a:rPr lang="tr-TR" altLang="tr-TR" b="1" dirty="0">
                  <a:latin typeface="Arial" panose="020B0604020202020204" pitchFamily="34" charset="0"/>
                </a:rPr>
                <a:t> </a:t>
              </a:r>
              <a:r>
                <a:rPr lang="tr-TR" altLang="x-none" dirty="0">
                  <a:sym typeface="+mn-ea"/>
                </a:rPr>
                <a:t>Proje faaliyet planı taslağının </a:t>
              </a:r>
              <a:r>
                <a:rPr lang="tr-TR" altLang="x-none" dirty="0">
                  <a:sym typeface="+mn-ea"/>
                  <a:hlinkClick r:id="rId2" action="ppaction://hlinksldjump"/>
                </a:rPr>
                <a:t>hazırlanması </a:t>
              </a:r>
              <a:endParaRPr lang="tr-TR" altLang="tr-TR" sz="2200" dirty="0">
                <a:latin typeface="Arial" panose="020B0604020202020204" pitchFamily="34" charset="0"/>
              </a:endParaRPr>
            </a:p>
          </p:txBody>
        </p:sp>
        <p:pic>
          <p:nvPicPr>
            <p:cNvPr id="23565" name="Resim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9009" y="520777"/>
              <a:ext cx="3513482" cy="169738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Text Box 4"/>
          <p:cNvSpPr txBox="1"/>
          <p:nvPr/>
        </p:nvSpPr>
        <p:spPr>
          <a:xfrm>
            <a:off x="323533" y="2528253"/>
            <a:ext cx="4340225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2. Üst yönetim ve yöneticiler sunumu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" name="Ok: Sağ 1">
            <a:hlinkClick r:id="rId4" action="ppaction://hlinksldjump"/>
          </p:cNvPr>
          <p:cNvSpPr/>
          <p:nvPr/>
        </p:nvSpPr>
        <p:spPr>
          <a:xfrm>
            <a:off x="2484438" y="5992813"/>
            <a:ext cx="798513" cy="533400"/>
          </a:xfrm>
          <a:prstGeom prst="rightArrow">
            <a:avLst>
              <a:gd name="adj1" fmla="val 50000"/>
              <a:gd name="adj2" fmla="val 468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994275" y="2552700"/>
            <a:ext cx="3970338" cy="1198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dirty="0">
                <a:sym typeface="+mn-ea"/>
              </a:rPr>
              <a:t>5. </a:t>
            </a:r>
            <a:r>
              <a:rPr lang="tr-TR" altLang="x-none" dirty="0">
                <a:sym typeface="+mn-ea"/>
                <a:hlinkClick r:id="rId5" action="ppaction://hlinksldjump"/>
              </a:rPr>
              <a:t>İş analiz planının</a:t>
            </a:r>
            <a:r>
              <a:rPr lang="tr-TR" altLang="x-none" dirty="0">
                <a:sym typeface="+mn-ea"/>
              </a:rPr>
              <a:t> ve </a:t>
            </a:r>
            <a:r>
              <a:rPr lang="tr-TR" altLang="x-none" dirty="0">
                <a:sym typeface="+mn-ea"/>
                <a:hlinkClick r:id="rId6" action="ppaction://hlinksldjump"/>
              </a:rPr>
              <a:t>görüşme planlarının</a:t>
            </a:r>
            <a:r>
              <a:rPr lang="tr-TR" altLang="x-none" dirty="0">
                <a:sym typeface="+mn-ea"/>
              </a:rPr>
              <a:t> hazırlanması</a:t>
            </a:r>
            <a:endParaRPr lang="tr-TR" altLang="tr-TR" b="1" dirty="0">
              <a:latin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13385" y="836930"/>
            <a:ext cx="4014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tr-TR" altLang="en-US" sz="2800" b="1"/>
              <a:t>Hazırlık Çalışmaları</a:t>
            </a:r>
            <a:endParaRPr lang="tr-TR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4" grpId="0"/>
      <p:bldP spid="15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Tablo 1"/>
          <p:cNvGraphicFramePr>
            <a:graphicFrameLocks noGrp="1"/>
          </p:cNvGraphicFramePr>
          <p:nvPr/>
        </p:nvGraphicFramePr>
        <p:xfrm>
          <a:off x="218343" y="620346"/>
          <a:ext cx="8829675" cy="6153150"/>
        </p:xfrm>
        <a:graphic>
          <a:graphicData uri="http://schemas.openxmlformats.org/drawingml/2006/table">
            <a:tbl>
              <a:tblPr firstRow="1" firstCol="1" bandRow="1"/>
              <a:tblGrid>
                <a:gridCol w="478790"/>
                <a:gridCol w="4350385"/>
                <a:gridCol w="318135"/>
                <a:gridCol w="318770"/>
                <a:gridCol w="319405"/>
                <a:gridCol w="318770"/>
                <a:gridCol w="318135"/>
                <a:gridCol w="318770"/>
                <a:gridCol w="318770"/>
                <a:gridCol w="318770"/>
                <a:gridCol w="362585"/>
                <a:gridCol w="361950"/>
                <a:gridCol w="363855"/>
                <a:gridCol w="362585"/>
              </a:tblGrid>
              <a:tr h="323850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YAPILACAK FAALİYETLER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HAFTALAR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2385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1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66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Üst yönetim ve yöneticilere sunum yapılması</a:t>
                      </a:r>
                      <a:endParaRPr lang="tr-TR" sz="166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2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385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İş analiz formunun ve </a:t>
                      </a:r>
                      <a:r>
                        <a:rPr lang="tr-TR" sz="1385" kern="100" dirty="0" err="1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açıklamal</a:t>
                      </a:r>
                      <a:r>
                        <a:rPr lang="tr-TR" sz="1385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. firmaya uyarlanması</a:t>
                      </a:r>
                      <a:endParaRPr lang="tr-TR" sz="138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3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Proje ekiplerinin seçilmesi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4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İş analiz planının hazırlanması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5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Ortak klasörlerin açılması ve işletilmesi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6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İş analiz ekibinin eğitilmesi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7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Görüşülecek kişilere duyuru yapılması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8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475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İş analiz görüşmelerinin yapılması ve yüklenmesi</a:t>
                      </a:r>
                      <a:endParaRPr lang="tr-TR" sz="147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 9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İnceleyen kişilere duyuru yapılması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10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İş analiz formlarının incelenmesi ve yüklenmesi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11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Standartlaştırma toplantılarının yapılması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12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İş tanımı formatının hazırlanması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13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İş tanımlarının hazırlanması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14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Ortak görev ve sorumlulukların belirlenmesi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15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Organizasyon şemalarının hazırlanması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16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Organizasyon prosedürünün hazırlanması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 17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sz="1570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Organizasyon el kitabının hazırlanması</a:t>
                      </a:r>
                      <a:endParaRPr lang="tr-TR" sz="1570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tr-TR" sz="1845" b="1" kern="100" dirty="0">
                          <a:effectLst/>
                          <a:latin typeface="Arial" panose="020B0604020202020204" pitchFamily="34" charset="0"/>
                          <a:ea typeface="Aptos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sz="1845" kern="100" dirty="0">
                        <a:effectLst/>
                        <a:latin typeface="Arial" panose="020B0604020202020204" pitchFamily="34" charset="0"/>
                        <a:ea typeface="Aptos" pitchFamily="34" charset="0"/>
                        <a:cs typeface="Arial" panose="020B0604020202020204" pitchFamily="34" charset="0"/>
                      </a:endParaRPr>
                    </a:p>
                  </a:txBody>
                  <a:tcPr marL="32207" marR="322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Başlık 4"/>
          <p:cNvSpPr>
            <a:spLocks noGrp="1"/>
          </p:cNvSpPr>
          <p:nvPr>
            <p:ph type="title" hasCustomPrompt="1"/>
          </p:nvPr>
        </p:nvSpPr>
        <p:spPr>
          <a:xfrm>
            <a:off x="107217" y="117084"/>
            <a:ext cx="9020908" cy="410308"/>
          </a:xfrm>
        </p:spPr>
        <p:txBody>
          <a:bodyPr/>
          <a:p>
            <a:pPr>
              <a:buNone/>
            </a:pPr>
            <a:r>
              <a:rPr lang="tr-TR" altLang="tr-TR" sz="2585" b="1" dirty="0">
                <a:solidFill>
                  <a:srgbClr val="000000"/>
                </a:solidFill>
                <a:latin typeface="Arial" panose="020B0604020202020204" pitchFamily="34" charset="0"/>
                <a:cs typeface="Aptos" pitchFamily="34" charset="0"/>
              </a:rPr>
              <a:t>İŞ ANALİZİ PROJESİ FAALİYET PLANI </a:t>
            </a:r>
            <a:endParaRPr lang="tr-TR" altLang="x-none" dirty="0"/>
          </a:p>
        </p:txBody>
      </p:sp>
      <p:sp>
        <p:nvSpPr>
          <p:cNvPr id="3" name="Sol Ok 2">
            <a:hlinkClick r:id="rId1" action="ppaction://hlinksldjump"/>
          </p:cNvPr>
          <p:cNvSpPr/>
          <p:nvPr/>
        </p:nvSpPr>
        <p:spPr>
          <a:xfrm>
            <a:off x="7452360" y="6453505"/>
            <a:ext cx="792480" cy="287655"/>
          </a:xfrm>
          <a:prstGeom prst="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tr-T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88085" y="260350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 ANALİZ PLANI ÖRNEĞİ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5604" name="Tablo 25603"/>
          <p:cNvGraphicFramePr/>
          <p:nvPr/>
        </p:nvGraphicFramePr>
        <p:xfrm>
          <a:off x="179705" y="621030"/>
          <a:ext cx="8851900" cy="5466080"/>
        </p:xfrm>
        <a:graphic>
          <a:graphicData uri="http://schemas.openxmlformats.org/drawingml/2006/table">
            <a:tbl>
              <a:tblPr/>
              <a:tblGrid>
                <a:gridCol w="494030"/>
                <a:gridCol w="1439545"/>
                <a:gridCol w="923290"/>
                <a:gridCol w="515620"/>
                <a:gridCol w="515620"/>
                <a:gridCol w="1309370"/>
                <a:gridCol w="1134745"/>
                <a:gridCol w="1104900"/>
                <a:gridCol w="963930"/>
                <a:gridCol w="450850"/>
              </a:tblGrid>
              <a:tr h="228600">
                <a:tc gridSpan="9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lvl="0" algn="ctr" eaLnBrk="1" hangingPunct="1"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R>
                      <a:noFill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5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500" b="1">
                          <a:latin typeface="Arial" panose="020B0604020202020204"/>
                          <a:ea typeface="Aptos"/>
                          <a:sym typeface="+mn-ea"/>
                        </a:rPr>
                        <a:t>POZ NO</a:t>
                      </a:r>
                      <a:endParaRPr sz="1500" b="1">
                        <a:latin typeface="Arial" panose="020B0604020202020204"/>
                        <a:ea typeface="Aptos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POZİSYON ADI 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BÖLÜM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b="1" dirty="0">
                          <a:cs typeface="Times New Roman" panose="02020603050405020304" pitchFamily="18" charset="0"/>
                        </a:rPr>
                        <a:t>ÇAL SAY</a:t>
                      </a:r>
                      <a:endParaRPr lang="tr-TR" altLang="tr-TR" sz="15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b="1" dirty="0">
                          <a:cs typeface="Times New Roman" panose="02020603050405020304" pitchFamily="18" charset="0"/>
                        </a:rPr>
                        <a:t>GKS</a:t>
                      </a:r>
                      <a:endParaRPr lang="tr-TR" altLang="tr-TR" sz="15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GÖRÜŞÜLE-CEK KİŞİ ADI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GÖRÜŞMECİ ADI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 İNCE-LEYEN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2. İNCE-LEYEN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HAF</a:t>
                      </a:r>
                      <a:endParaRPr lang="tr-TR" altLang="tr-TR" sz="15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91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Kalıp Operatörü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Volkan Yazıcı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Ahmet Usta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Efe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0863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Kalıp Operatörü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Ekmekçi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Veli Kaynar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Efe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8036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M13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İşçisi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Sabih Ayar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Veli Kaynar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Sadi Kısa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02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M13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İşçisi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Yaşar Kaba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Ahmet Usta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Sadi Kısa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4099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İşçisi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KALİTE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Bora Özen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Cavit Uğur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Ali Doğan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Soylu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228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B25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Satınalma Elm.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LOJİSTİK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Ayşe Uzun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Ayşe Ongun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Esengül Köy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Zafer Çimen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473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B17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Satış Mühendisi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SATIŞ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Ali Esenli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Ayşe Ongun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Mesut Ener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Uğur Güven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11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B42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Risk Takip Uzm.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Yeşim Şişman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Ahmet Usta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Yeliz Özler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Öner  Baş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B34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Muhasebe Elm.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MALİ İŞL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Elif Yıldız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Cavit Uğur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Mahir Can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Nafiz Turgut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cs typeface="Times New Roman" panose="02020603050405020304" pitchFamily="18" charset="0"/>
                        </a:rPr>
                        <a:t>B32</a:t>
                      </a:r>
                      <a:endParaRPr lang="tr-TR" altLang="tr-TR" sz="1500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Personel Elm.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5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Betül Candar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Cavit Uğur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Arif Derviş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l" eaLnBrk="1" hangingPunct="1"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Nafiz Turgut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lvl="0" algn="ctr" eaLnBrk="1" fontAlgn="base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5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tr-TR" altLang="tr-TR" sz="15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6296025" y="6165850"/>
            <a:ext cx="592455" cy="396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981075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542925" y="407988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x-none" b="1" dirty="0">
                <a:solidFill>
                  <a:srgbClr val="3333CC"/>
                </a:solidFill>
                <a:latin typeface="Arial" panose="020B0604020202020204" pitchFamily="34" charset="0"/>
              </a:rPr>
              <a:t>GÖRÜŞMECİ ............’NİN GÖRÜŞME PLANI ÖRNEĞİ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6628" name="Tablo 26627"/>
          <p:cNvGraphicFramePr/>
          <p:nvPr/>
        </p:nvGraphicFramePr>
        <p:xfrm>
          <a:off x="113983" y="1196658"/>
          <a:ext cx="8957357" cy="4635500"/>
        </p:xfrm>
        <a:graphic>
          <a:graphicData uri="http://schemas.openxmlformats.org/drawingml/2006/table">
            <a:tbl>
              <a:tblPr/>
              <a:tblGrid>
                <a:gridCol w="652780"/>
                <a:gridCol w="1202055"/>
                <a:gridCol w="942975"/>
                <a:gridCol w="1562735"/>
                <a:gridCol w="1314929"/>
                <a:gridCol w="619614"/>
                <a:gridCol w="797065"/>
                <a:gridCol w="789468"/>
                <a:gridCol w="1075736"/>
              </a:tblGrid>
              <a:tr h="0">
                <a:tc gridSpan="8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Aft>
                          <a:spcPts val="600"/>
                        </a:spcAft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lvl="0" algn="ctr" eaLnBrk="1" hangingPunct="1">
                        <a:spcAft>
                          <a:spcPts val="600"/>
                        </a:spcAft>
                        <a:buNone/>
                      </a:pPr>
                      <a:endParaRPr lang="tr-TR" altLang="tr-TR" sz="9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R>
                      <a:noFill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KOD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POZİSYON ADI 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BÖLÜM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GÖRÜŞÜLE-CEK KİŞİ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 YÖNETİCİ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HAFTA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TARİH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SAAT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hangingPunct="1"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Times New Roman" panose="02020603050405020304" pitchFamily="18" charset="0"/>
                          <a:sym typeface="+mn-ea"/>
                        </a:rPr>
                        <a:t>YER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M04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Kalıp Operatörü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Volkan Yazıcı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Murat Efe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09.Kas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11:00-12:30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 Ofis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13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M13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Elemanı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Yaşar Kaba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Sadi Kısa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1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11.Kas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14:00-15:30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Montaj Ofis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B42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Risk Takip Uzm.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İMALAT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Yeşim Şişman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Yeliz Özler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10:00-12:00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B25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Uzmanı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Özlem Zengin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Arif Derviş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14:00-16:00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B17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Satış Mühendisi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SATIŞ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Mine Bacak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Mesut Ener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2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18.Kas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09:30-11:30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Satış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B02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Mühendisi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KALİTE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Ayten Kafalı</a:t>
                      </a:r>
                      <a:endParaRPr lang="tr-TR" altLang="tr-TR" sz="17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Ali Doğan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tr-TR" altLang="tr-TR" sz="1700" b="1" dirty="0">
                          <a:cs typeface="Times New Roman" panose="02020603050405020304" pitchFamily="18" charset="0"/>
                        </a:rPr>
                        <a:t>3</a:t>
                      </a:r>
                      <a:endParaRPr lang="tr-TR" altLang="tr-TR" sz="1700" b="1" dirty="0"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22.Kas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15:30-17:30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Ofisi</a:t>
                      </a: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 gridSpan="8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tr-TR" altLang="tr-TR" sz="15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* Görüşme tarih ve saatleri, görüşülecek kişiler ve 1. Yöneticileri  ile koordine edilerek         belirlenmiştir. </a:t>
                      </a:r>
                      <a:endParaRPr lang="tr-TR" altLang="tr-TR" sz="15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 anchorCtr="0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p>
                      <a:pPr lvl="0" eaLnBrk="1" hangingPunct="1">
                        <a:buNone/>
                      </a:pPr>
                      <a:endParaRPr lang="tr-TR" altLang="tr-TR" sz="1700" dirty="0"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7737475" y="5870575"/>
            <a:ext cx="670560" cy="31305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50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5188"/>
            <a:ext cx="9170988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87438" y="490538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UYGULAMA AŞAMASI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Box 4"/>
          <p:cNvSpPr txBox="1"/>
          <p:nvPr/>
        </p:nvSpPr>
        <p:spPr>
          <a:xfrm>
            <a:off x="344488" y="1095375"/>
            <a:ext cx="4425950" cy="2500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İ</a:t>
            </a:r>
            <a:r>
              <a:rPr lang="en-US" altLang="tr-TR" dirty="0">
                <a:latin typeface="Arial" panose="020B0604020202020204" pitchFamily="34" charset="0"/>
              </a:rPr>
              <a:t>ş analiz </a:t>
            </a:r>
            <a:r>
              <a:rPr lang="en-US" altLang="tr-TR" b="1" dirty="0">
                <a:latin typeface="Arial" panose="020B0604020202020204" pitchFamily="34" charset="0"/>
              </a:rPr>
              <a:t>görüşme planları</a:t>
            </a:r>
            <a:r>
              <a:rPr lang="en-US" altLang="tr-TR" dirty="0">
                <a:latin typeface="Arial" panose="020B0604020202020204" pitchFamily="34" charset="0"/>
              </a:rPr>
              <a:t>na g</a:t>
            </a:r>
            <a:r>
              <a:rPr lang="tr-TR" altLang="tr-TR" dirty="0">
                <a:latin typeface="Arial" panose="020B0604020202020204" pitchFamily="34" charset="0"/>
              </a:rPr>
              <a:t>ö</a:t>
            </a:r>
            <a:r>
              <a:rPr lang="en-US" altLang="tr-TR" dirty="0">
                <a:latin typeface="Arial" panose="020B0604020202020204" pitchFamily="34" charset="0"/>
              </a:rPr>
              <a:t>re </a:t>
            </a:r>
            <a:endParaRPr lang="tr-TR" altLang="tr-TR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E</a:t>
            </a:r>
            <a:r>
              <a:rPr lang="en-US" altLang="tr-TR" dirty="0">
                <a:latin typeface="Arial" panose="020B0604020202020204" pitchFamily="34" charset="0"/>
              </a:rPr>
              <a:t>kip üyelerinin </a:t>
            </a:r>
            <a:r>
              <a:rPr lang="en-US" altLang="tr-TR" b="1" dirty="0">
                <a:latin typeface="Arial" panose="020B0604020202020204" pitchFamily="34" charset="0"/>
              </a:rPr>
              <a:t>işi yapanlarla </a:t>
            </a:r>
            <a:endParaRPr lang="tr-TR" altLang="tr-TR" b="1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B</a:t>
            </a:r>
            <a:r>
              <a:rPr lang="en-US" altLang="tr-TR" dirty="0">
                <a:latin typeface="Arial" panose="020B0604020202020204" pitchFamily="34" charset="0"/>
              </a:rPr>
              <a:t>elirlenen </a:t>
            </a:r>
            <a:r>
              <a:rPr lang="en-US" altLang="tr-TR" b="1" dirty="0">
                <a:latin typeface="Arial" panose="020B0604020202020204" pitchFamily="34" charset="0"/>
              </a:rPr>
              <a:t>form üzerinden </a:t>
            </a:r>
            <a:endParaRPr lang="tr-TR" altLang="tr-TR" b="1" dirty="0">
              <a:latin typeface="Arial" panose="020B0604020202020204" pitchFamily="34" charset="0"/>
            </a:endParaRPr>
          </a:p>
          <a:p>
            <a:pPr eaLnBrk="1" hangingPunct="1">
              <a:spcBef>
                <a:spcPts val="450"/>
              </a:spcBef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 İ</a:t>
            </a:r>
            <a:r>
              <a:rPr lang="en-US" altLang="tr-TR" dirty="0">
                <a:latin typeface="Arial" panose="020B0604020202020204" pitchFamily="34" charset="0"/>
              </a:rPr>
              <a:t>ş analiz </a:t>
            </a:r>
            <a:r>
              <a:rPr lang="en-US" altLang="tr-TR" b="1" dirty="0">
                <a:latin typeface="Arial" panose="020B0604020202020204" pitchFamily="34" charset="0"/>
              </a:rPr>
              <a:t>görüşme</a:t>
            </a:r>
            <a:r>
              <a:rPr lang="en-US" altLang="tr-TR" dirty="0">
                <a:latin typeface="Arial" panose="020B0604020202020204" pitchFamily="34" charset="0"/>
              </a:rPr>
              <a:t>lerini </a:t>
            </a:r>
            <a:r>
              <a:rPr lang="en-US" altLang="tr-TR" b="1" dirty="0">
                <a:latin typeface="Arial" panose="020B0604020202020204" pitchFamily="34" charset="0"/>
              </a:rPr>
              <a:t>yapmaları</a:t>
            </a:r>
            <a:endParaRPr lang="tr-TR" altLang="tr-TR" b="1" dirty="0"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5180013" y="1196975"/>
            <a:ext cx="3654425" cy="176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Üç grup personel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Mavi yakalı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personel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Beyaz yakalı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personel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57175" marR="0" lvl="0" indent="-257175" algn="l" defTabSz="914400" rtl="0" eaLnBrk="1" fontAlgn="base" latinLnBrk="0" hangingPunct="1">
              <a:lnSpc>
                <a:spcPct val="100000"/>
              </a:lnSpc>
              <a:spcBef>
                <a:spcPts val="4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Yöneticil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</a:t>
            </a:r>
            <a:endParaRPr kumimoji="0" lang="tr-TR" altLang="tr-T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Text Box 4"/>
          <p:cNvSpPr txBox="1"/>
          <p:nvPr/>
        </p:nvSpPr>
        <p:spPr>
          <a:xfrm>
            <a:off x="330200" y="3616325"/>
            <a:ext cx="442595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Mavi yakalı: 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</a:rPr>
              <a:t>İş yerini gözlemleme + İşi anlattırma+ Birlikte form doldurma</a:t>
            </a:r>
            <a:endParaRPr lang="tr-TR" altLang="tr-TR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 Box 4"/>
          <p:cNvSpPr txBox="1"/>
          <p:nvPr/>
        </p:nvSpPr>
        <p:spPr>
          <a:xfrm>
            <a:off x="5076190" y="5445125"/>
            <a:ext cx="3758565" cy="12592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dirty="0">
                <a:latin typeface="Arial" panose="020B0604020202020204" pitchFamily="34" charset="0"/>
              </a:rPr>
              <a:t>İş analiz formlarını</a:t>
            </a:r>
            <a:r>
              <a:rPr lang="tr-TR" altLang="tr-TR" b="1" dirty="0">
                <a:latin typeface="Arial" panose="020B0604020202020204" pitchFamily="34" charset="0"/>
              </a:rPr>
              <a:t> ortak klasöre yükleme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sp>
        <p:nvSpPr>
          <p:cNvPr id="24" name="Text Box 4"/>
          <p:cNvSpPr txBox="1"/>
          <p:nvPr/>
        </p:nvSpPr>
        <p:spPr>
          <a:xfrm>
            <a:off x="344488" y="4919663"/>
            <a:ext cx="4570412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Beyaz yakalı-  Yönetici : </a:t>
            </a:r>
            <a:r>
              <a:rPr lang="tr-TR" altLang="tr-TR" dirty="0">
                <a:latin typeface="Arial" panose="020B0604020202020204" pitchFamily="34" charset="0"/>
              </a:rPr>
              <a:t>Görevler önceden hazırlık + birlikte gözden geçirme ve form doldurma</a:t>
            </a:r>
            <a:endParaRPr lang="tr-TR" altLang="tr-TR" dirty="0">
              <a:latin typeface="Arial" panose="020B0604020202020204" pitchFamily="34" charset="0"/>
            </a:endParaRPr>
          </a:p>
        </p:txBody>
      </p:sp>
      <p:pic>
        <p:nvPicPr>
          <p:cNvPr id="27657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763" y="2996883"/>
            <a:ext cx="1965325" cy="1285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4"/>
          <p:cNvSpPr txBox="1"/>
          <p:nvPr/>
        </p:nvSpPr>
        <p:spPr>
          <a:xfrm>
            <a:off x="5051425" y="4509135"/>
            <a:ext cx="3943985" cy="125920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 Önceki </a:t>
            </a:r>
            <a:r>
              <a:rPr lang="tr-TR" altLang="tr-TR" dirty="0">
                <a:latin typeface="Arial" panose="020B0604020202020204" pitchFamily="34" charset="0"/>
              </a:rPr>
              <a:t>çalışmalardan, </a:t>
            </a:r>
            <a:r>
              <a:rPr lang="tr-TR" altLang="tr-TR" b="1" dirty="0">
                <a:latin typeface="Arial" panose="020B0604020202020204" pitchFamily="34" charset="0"/>
              </a:rPr>
              <a:t>iş tanımlarından yararlanma</a:t>
            </a:r>
            <a:endParaRPr lang="tr-TR" altLang="tr-T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5" grpId="0"/>
      <p:bldP spid="24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 hasCustomPrompt="1"/>
          </p:nvPr>
        </p:nvSpPr>
        <p:spPr>
          <a:xfrm>
            <a:off x="593481" y="471854"/>
            <a:ext cx="7957038" cy="562708"/>
          </a:xfrm>
          <a:solidFill>
            <a:srgbClr val="FFFFFF"/>
          </a:solidFill>
          <a:ln>
            <a:noFill/>
          </a:ln>
        </p:spPr>
        <p:txBody>
          <a:bodyPr/>
          <a:p>
            <a:pPr algn="ctr" defTabSz="685800" eaLnBrk="1" hangingPunct="1">
              <a:buClrTx/>
              <a:buSzTx/>
              <a:buFontTx/>
            </a:pPr>
            <a:r>
              <a:rPr lang="tr-TR" altLang="tr-TR" sz="2400" b="1" kern="1200" cap="all" dirty="0">
                <a:solidFill>
                  <a:srgbClr val="3333CC"/>
                </a:solidFill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  <a:sym typeface="+mn-ea"/>
              </a:rPr>
              <a:t>İş Analiz Görüşmeleri ve İnceleme Çalışmaları</a:t>
            </a:r>
            <a:endParaRPr lang="tr-TR" altLang="tr-TR" sz="2400" b="1" kern="1200" cap="all" dirty="0">
              <a:solidFill>
                <a:srgbClr val="3333CC"/>
              </a:solidFill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44830" y="1254125"/>
            <a:ext cx="4015105" cy="233616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buNone/>
            </a:pPr>
            <a:endParaRPr lang="tr-TR" altLang="x-none" sz="2585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dirty="0">
                <a:latin typeface="Arial" panose="020B0604020202020204" pitchFamily="34" charset="0"/>
              </a:rPr>
              <a:t>Görüşülecek kişilere duyuru yapılması</a:t>
            </a:r>
            <a:endParaRPr lang="tr-TR" altLang="x-none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dirty="0">
                <a:latin typeface="Arial" panose="020B0604020202020204" pitchFamily="34" charset="0"/>
              </a:rPr>
              <a:t>İş analiz görüşmelerinin yapılması ve yüklenmesi</a:t>
            </a:r>
            <a:endParaRPr lang="tr-TR" altLang="x-none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endParaRPr lang="tr-TR" altLang="x-none" dirty="0">
              <a:latin typeface="Arial" panose="020B0604020202020204" pitchFamily="34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4638675" y="3789045"/>
            <a:ext cx="3911600" cy="196659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buNone/>
            </a:pPr>
            <a:endParaRPr lang="tr-TR" altLang="x-none" sz="2585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</a:pPr>
            <a:r>
              <a:rPr lang="tr-TR" altLang="x-none" dirty="0">
                <a:latin typeface="Arial" panose="020B0604020202020204" pitchFamily="34" charset="0"/>
              </a:rPr>
              <a:t>3 İnceleyen kişilere duyuru yapılması</a:t>
            </a:r>
            <a:endParaRPr lang="tr-TR" altLang="x-none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</a:pPr>
            <a:r>
              <a:rPr lang="tr-TR" altLang="x-none" dirty="0">
                <a:latin typeface="Arial" panose="020B0604020202020204" pitchFamily="34" charset="0"/>
              </a:rPr>
              <a:t>4. İş analiz formlarının incelenmesi ve yüklenmesi</a:t>
            </a:r>
            <a:endParaRPr lang="tr-TR" altLang="x-none" dirty="0">
              <a:latin typeface="Arial" panose="020B0604020202020204" pitchFamily="34" charset="0"/>
            </a:endParaRPr>
          </a:p>
        </p:txBody>
      </p:sp>
      <p:pic>
        <p:nvPicPr>
          <p:cNvPr id="4" name="Resim 3" descr="b1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190" y="1557020"/>
            <a:ext cx="3039110" cy="2026285"/>
          </a:xfrm>
          <a:prstGeom prst="rect">
            <a:avLst/>
          </a:prstGeom>
        </p:spPr>
      </p:pic>
      <p:pic>
        <p:nvPicPr>
          <p:cNvPr id="5" name="Resim 4" descr="b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40" y="3555365"/>
            <a:ext cx="2005965" cy="26460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6043"/>
            <a:ext cx="9171843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85850" y="5231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- 1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4580" name="Tablo 24579"/>
          <p:cNvGraphicFramePr/>
          <p:nvPr/>
        </p:nvGraphicFramePr>
        <p:xfrm>
          <a:off x="357554" y="1055077"/>
          <a:ext cx="8428355" cy="5169535"/>
        </p:xfrm>
        <a:graphic>
          <a:graphicData uri="http://schemas.openxmlformats.org/drawingml/2006/table">
            <a:tbl>
              <a:tblPr/>
              <a:tblGrid>
                <a:gridCol w="5420360"/>
                <a:gridCol w="3007995"/>
              </a:tblGrid>
              <a:tr h="5746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FİRMA LOGO</a:t>
                      </a:r>
                      <a:endParaRPr lang="tr-TR" altLang="x-none" sz="2215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İŞ ANALİZ FORMU 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9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1- POZİSYON BİLGİLERİ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POZİSYON NO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BİRİM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2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BÖLÜM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0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GÖREV ÜNVANI (MEVCUT)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BAĞLI OLDUĞU POZİSYON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2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KENDİSİNE BAĞLI POZİSYON(LAR)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1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 SAYISI (DOĞRUDAN/ TOPLAM)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GİDİLEBİLECEK  POZİSYONLAR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0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GELİNEBİLECEK  POZİSYONLAR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2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İÇ İLİŞKİLER (MÜŞTERİLER)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3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DIŞ İLİŞKİLER (MÜŞTERİLER)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5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6043"/>
            <a:ext cx="9171843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4088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- 2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6628" name="Tablo 26627"/>
          <p:cNvGraphicFramePr/>
          <p:nvPr/>
        </p:nvGraphicFramePr>
        <p:xfrm>
          <a:off x="326781" y="866043"/>
          <a:ext cx="8517890" cy="5471160"/>
        </p:xfrm>
        <a:graphic>
          <a:graphicData uri="http://schemas.openxmlformats.org/drawingml/2006/table">
            <a:tbl>
              <a:tblPr/>
              <a:tblGrid>
                <a:gridCol w="2823845"/>
                <a:gridCol w="5694045"/>
              </a:tblGrid>
              <a:tr h="4470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2A- İŞİN AMACI   :     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1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2B- İŞİN İÇERİĞİ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925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535" marR="6535" marT="6536" marB="0" anchor="b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48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NO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TEMEL GÖREV VE SORUMLULUKLAR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31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5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31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31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12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13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14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15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2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17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18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9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11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</a:t>
                      </a:r>
                      <a:endParaRPr lang="tr-TR" altLang="x-none" sz="111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54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03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Yukarıdaki görevler kapsamında amirinin vereceği diğer görevlerin yapılması</a:t>
                      </a:r>
                      <a:endParaRPr lang="tr-TR" altLang="x-none" sz="203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5" marR="6535" marT="6536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4088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- 3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8675" name="Tablo 28674"/>
          <p:cNvGraphicFramePr/>
          <p:nvPr/>
        </p:nvGraphicFramePr>
        <p:xfrm>
          <a:off x="548054" y="1310054"/>
          <a:ext cx="7886700" cy="4451350"/>
        </p:xfrm>
        <a:graphic>
          <a:graphicData uri="http://schemas.openxmlformats.org/drawingml/2006/table">
            <a:tbl>
              <a:tblPr/>
              <a:tblGrid>
                <a:gridCol w="4073525"/>
                <a:gridCol w="3813175"/>
              </a:tblGrid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 ÇALIŞMA ORTAMI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ÇALIŞMA KOŞULLARI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İŞ TEHLİKELERİ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MAKİNA / DONANIM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ALET / ARAÇ / GEREÇ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ELEKTRONİK AYGIT / YAZILIM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PROSEDÜR/TALİMATLAR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57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 FORM / BELGELER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519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TEMEL PERFORMANS GÖSTERGELERİ (KPI)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6775"/>
            <a:ext cx="9172575" cy="516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3150" y="998538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- 4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37892" name="Metin kutusu 8"/>
          <p:cNvSpPr txBox="1">
            <a:spLocks noChangeArrowheads="1"/>
          </p:cNvSpPr>
          <p:nvPr/>
        </p:nvSpPr>
        <p:spPr bwMode="auto">
          <a:xfrm>
            <a:off x="334963" y="1571625"/>
            <a:ext cx="6145213" cy="404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p>
            <a:pPr eaLnBrk="1" hangingPunct="1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altLang="tr-TR" sz="20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5- İŞE ALINACAK PERSONEL NİTELİKLERİ :</a:t>
            </a:r>
            <a:endParaRPr lang="tr-TR" altLang="tr-TR" sz="2000" dirty="0">
              <a:latin typeface="Arial MT Black" charset="0"/>
              <a:ea typeface="Times New Roman" panose="02020603050405020304" pitchFamily="18" charset="0"/>
            </a:endParaRPr>
          </a:p>
        </p:txBody>
      </p:sp>
      <p:graphicFrame>
        <p:nvGraphicFramePr>
          <p:cNvPr id="31749" name="Tablo 31748"/>
          <p:cNvGraphicFramePr/>
          <p:nvPr/>
        </p:nvGraphicFramePr>
        <p:xfrm>
          <a:off x="334963" y="2157413"/>
          <a:ext cx="8540750" cy="3703638"/>
        </p:xfrm>
        <a:graphic>
          <a:graphicData uri="http://schemas.openxmlformats.org/drawingml/2006/table">
            <a:tbl>
              <a:tblPr/>
              <a:tblGrid>
                <a:gridCol w="2517775"/>
                <a:gridCol w="1817688"/>
                <a:gridCol w="2232025"/>
                <a:gridCol w="1973262"/>
              </a:tblGrid>
              <a:tr h="3270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CİNSİYET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YAŞ ARALIĞI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EĞİTİM DÜZEYİ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İLGİLİ BÖLÜMLER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ÖZEL MESLEKİ EĞT.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BAŞI EĞT. SÜRESİ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DENEYİMİ (ALAN)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DENEYİMİ (ÜNVAN)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SERTİFİKA / EHLİYET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561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ÖZEL BİLGİ / TECRÜBE ALANLARI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270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YABANCI DİL(LER)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DÜZEY(LER)İ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BİLGİSAYAR BİLGİSİ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8" marR="51438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283992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- 4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0723" name="Tablo 30722"/>
          <p:cNvGraphicFramePr/>
          <p:nvPr/>
        </p:nvGraphicFramePr>
        <p:xfrm>
          <a:off x="422031" y="634218"/>
          <a:ext cx="8072755" cy="5878830"/>
        </p:xfrm>
        <a:graphic>
          <a:graphicData uri="http://schemas.openxmlformats.org/drawingml/2006/table">
            <a:tbl>
              <a:tblPr/>
              <a:tblGrid>
                <a:gridCol w="4741545"/>
                <a:gridCol w="3331210"/>
              </a:tblGrid>
              <a:tr h="356235"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4- İŞE ALINACAK PERSONEL NİTELİKLERİ :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EĞİTİM DÜZEYİ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İLGİLİ BÖLÜMLER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ÖZEL MESLEKİ EĞT.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SERTİFİKA / EHLİYET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DENEYİMİ (ALAN)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7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DENEYİMİ (ÜNVAN)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BAŞI EĞT. SÜRESİ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FİZİKSEL ÖZELLİKLER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YABANCI DİL(LER)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DÜZEY(LER)İ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BİLGİSAYAR BİLGİSİ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70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ÖZEL BİLGİ / TECRÜBE ALANLARI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VARDİYALI ÇALIŞMA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3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SEYAHAT EDEBİLME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ENGELLİ ÇALIŞMA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07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CİNSİYET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YAŞ ARALIĞI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92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p>
                      <a:pPr lvl="1" eaLnBrk="1" fontAlgn="ctr" hangingPunct="1">
                        <a:buNone/>
                      </a:pPr>
                      <a:r>
                        <a:rPr lang="tr-TR" altLang="x-none" sz="184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ASKERLİK DURUMU</a:t>
                      </a:r>
                      <a:endParaRPr lang="tr-TR" altLang="x-none" sz="184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just" eaLnBrk="1" fontAlgn="ctr" hangingPunct="1">
                        <a:buNone/>
                      </a:pPr>
                      <a:endParaRPr lang="tr-TR" altLang="x-none" sz="925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536" marR="6536" marT="653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2662" y="408843"/>
            <a:ext cx="6998677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742950" eaLnBrk="1" hangingPunct="1">
              <a:buNone/>
            </a:pP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585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- 5</a:t>
            </a:r>
            <a:endParaRPr lang="en-US" altLang="tr-TR" sz="2585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2771" name="Tablo 32770"/>
          <p:cNvGraphicFramePr/>
          <p:nvPr/>
        </p:nvGraphicFramePr>
        <p:xfrm>
          <a:off x="709246" y="1349620"/>
          <a:ext cx="7886700" cy="4503420"/>
        </p:xfrm>
        <a:graphic>
          <a:graphicData uri="http://schemas.openxmlformats.org/drawingml/2006/table">
            <a:tbl>
              <a:tblPr/>
              <a:tblGrid>
                <a:gridCol w="5048250"/>
                <a:gridCol w="2838450"/>
              </a:tblGrid>
              <a:tr h="609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 GÖRÜŞME BİLGİLERİ </a:t>
                      </a:r>
                      <a:endParaRPr lang="tr-TR" altLang="x-none" sz="2215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83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GÖRÜŞÜLEN KİŞİ 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GÖRÜŞMECİ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GÖRÜŞME   TARİH / SAAT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AutoNum type="arabicPeriod"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İNCELEYEN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AutoNum type="arabicPeriod"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İNCELEYEN  TARİH / SAAT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İNCELEYEN ADI SOYADI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62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İNCELEYEN   TARİH / SAAT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55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15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215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536" marR="6536" marT="6534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43305" y="260350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DEĞERLENDİRME AŞAMASI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330200" y="1843723"/>
            <a:ext cx="4241800" cy="8299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dirty="0">
                <a:sym typeface="+mn-ea"/>
              </a:rPr>
              <a:t>Standartlaştırma toplantılarının yapılması</a:t>
            </a:r>
            <a:endParaRPr lang="tr-TR" altLang="x-none" dirty="0"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/>
          <p:nvPr/>
        </p:nvSpPr>
        <p:spPr>
          <a:xfrm>
            <a:off x="330200" y="3284855"/>
            <a:ext cx="3654425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İş ortamı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hlinkClick r:id="rId1" action="ppaction://hlinksldjump"/>
              </a:rPr>
              <a:t>analizi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Box 4"/>
          <p:cNvSpPr txBox="1"/>
          <p:nvPr/>
        </p:nvSpPr>
        <p:spPr>
          <a:xfrm>
            <a:off x="323215" y="2708910"/>
            <a:ext cx="386873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Görev ünvanı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hlinkClick r:id="rId2" action="ppaction://hlinksldjump"/>
              </a:rPr>
              <a:t>analizi</a:t>
            </a:r>
            <a:endParaRPr lang="tr-TR" altLang="tr-TR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3800" name="Text Box 4"/>
          <p:cNvSpPr txBox="1"/>
          <p:nvPr/>
        </p:nvSpPr>
        <p:spPr>
          <a:xfrm>
            <a:off x="378460" y="3789045"/>
            <a:ext cx="3755390" cy="4616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İş gerekleri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hlinkClick r:id="rId3" action="ppaction://hlinksldjump"/>
              </a:rPr>
              <a:t>analizi</a:t>
            </a:r>
            <a:endParaRPr lang="tr-TR" altLang="tr-TR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Ok: Sağ 20">
            <a:hlinkClick r:id="rId4" action="ppaction://hlinksldjump"/>
          </p:cNvPr>
          <p:cNvSpPr/>
          <p:nvPr/>
        </p:nvSpPr>
        <p:spPr>
          <a:xfrm>
            <a:off x="5292725" y="6045200"/>
            <a:ext cx="707390" cy="4241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78460" y="836930"/>
            <a:ext cx="8425815" cy="887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tr-TR" altLang="x-none" sz="2585" b="1" dirty="0">
                <a:sym typeface="+mn-ea"/>
              </a:rPr>
              <a:t>Standartlaştırma Çalışmaları ve İş Tanımlarının Yazılması</a:t>
            </a:r>
            <a:endParaRPr lang="tr-TR" altLang="x-none" sz="2585" b="1" dirty="0">
              <a:sym typeface="+mn-ea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21005" y="4437380"/>
            <a:ext cx="4529455" cy="773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sz="2215" dirty="0">
                <a:sym typeface="+mn-ea"/>
              </a:rPr>
              <a:t>2. İş tanımı formatının hazırlanması</a:t>
            </a:r>
            <a:endParaRPr lang="tr-TR" altLang="x-none" sz="2215" dirty="0">
              <a:sym typeface="+mn-ea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78460" y="5445125"/>
            <a:ext cx="4027805" cy="4324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sz="2215" dirty="0">
                <a:sym typeface="+mn-ea"/>
              </a:rPr>
              <a:t>3. İş tanımlarının </a:t>
            </a:r>
            <a:r>
              <a:rPr lang="tr-TR" altLang="x-none" sz="2215" dirty="0">
                <a:sym typeface="+mn-ea"/>
                <a:hlinkClick r:id="rId5" action="ppaction://hlinksldjump"/>
              </a:rPr>
              <a:t>hazırlanması</a:t>
            </a:r>
            <a:endParaRPr lang="tr-TR" altLang="x-none" sz="2215" dirty="0">
              <a:sym typeface="+mn-ea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643755" y="1700530"/>
            <a:ext cx="4017010" cy="773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sz="2215" dirty="0">
                <a:sym typeface="+mn-ea"/>
              </a:rPr>
              <a:t>4. Ortak görev ve sorumlulukların </a:t>
            </a:r>
            <a:r>
              <a:rPr lang="tr-TR" altLang="x-none" sz="2215" dirty="0">
                <a:sym typeface="+mn-ea"/>
                <a:hlinkClick r:id="rId6" action="ppaction://hlinksldjump"/>
              </a:rPr>
              <a:t>belirlenmesi</a:t>
            </a:r>
            <a:endParaRPr lang="tr-TR" altLang="x-none" sz="2215" dirty="0">
              <a:sym typeface="+mn-ea"/>
            </a:endParaRPr>
          </a:p>
        </p:txBody>
      </p:sp>
      <p:pic>
        <p:nvPicPr>
          <p:cNvPr id="6" name="Resi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8703" y="2637046"/>
            <a:ext cx="3424433" cy="251153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3" grpId="0"/>
      <p:bldP spid="23" grpId="1"/>
      <p:bldP spid="22" grpId="0"/>
      <p:bldP spid="22" grpId="1"/>
      <p:bldP spid="33800" grpId="0"/>
      <p:bldP spid="33800" grpId="1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19125" y="400050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tr-TR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ÖRGÜTSEL YAPI ANALİZİ</a:t>
            </a:r>
            <a:endParaRPr kumimoji="0" lang="en-US" altLang="tr-TR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7019925" y="6096000"/>
            <a:ext cx="307975" cy="1730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4821" name="Tablo 34820"/>
          <p:cNvGraphicFramePr/>
          <p:nvPr/>
        </p:nvGraphicFramePr>
        <p:xfrm>
          <a:off x="450850" y="1565275"/>
          <a:ext cx="8483600" cy="1524000"/>
        </p:xfrm>
        <a:graphic>
          <a:graphicData uri="http://schemas.openxmlformats.org/drawingml/2006/table">
            <a:tbl>
              <a:tblPr/>
              <a:tblGrid>
                <a:gridCol w="1308100"/>
                <a:gridCol w="1039813"/>
                <a:gridCol w="1038225"/>
                <a:gridCol w="982662"/>
                <a:gridCol w="1320800"/>
                <a:gridCol w="1265238"/>
                <a:gridCol w="1528762"/>
              </a:tblGrid>
              <a:tr h="363538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POZİSYON KODU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MEVCUT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6925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cs typeface="Calibri" panose="020F0502020204030204" pitchFamily="34" charset="0"/>
                          <a:sym typeface="+mn-ea"/>
                        </a:rPr>
                        <a:t>BİRİM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cs typeface="Calibri" panose="020F0502020204030204" pitchFamily="34" charset="0"/>
                          <a:sym typeface="+mn-ea"/>
                        </a:rPr>
                        <a:t>BÖLÜM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ÜST POZİSYON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ALT POZ.LAR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35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49" name="Metin kutusu 10"/>
          <p:cNvSpPr txBox="1"/>
          <p:nvPr/>
        </p:nvSpPr>
        <p:spPr>
          <a:xfrm>
            <a:off x="512763" y="1006475"/>
            <a:ext cx="8358187" cy="4781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cs typeface="Times New Roman" panose="02020603050405020304" pitchFamily="18" charset="0"/>
                <a:sym typeface="+mn-ea"/>
              </a:rPr>
              <a:t>ÖRGÜTSEL YAPI ANALİZİ</a:t>
            </a: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 TABLOSU ÖRNEĞİ-1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411163" y="3573463"/>
            <a:ext cx="8321675" cy="4781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ÖRGÜTSEL YAPI ANALİZİ TABLOSU ÖRNEĞİ-2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4851" name="Tablo 34850"/>
          <p:cNvGraphicFramePr/>
          <p:nvPr/>
        </p:nvGraphicFramePr>
        <p:xfrm>
          <a:off x="411163" y="4141788"/>
          <a:ext cx="8474075" cy="1436688"/>
        </p:xfrm>
        <a:graphic>
          <a:graphicData uri="http://schemas.openxmlformats.org/drawingml/2006/table">
            <a:tbl>
              <a:tblPr/>
              <a:tblGrid>
                <a:gridCol w="1379538"/>
                <a:gridCol w="1230312"/>
                <a:gridCol w="1501775"/>
                <a:gridCol w="1501775"/>
                <a:gridCol w="1411288"/>
                <a:gridCol w="1449387"/>
              </a:tblGrid>
              <a:tr h="350838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POZİSYON KODU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735012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BÖLÜM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BİRİM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ÜST POZİSYON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ALT POZ.LAR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84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549275" y="628650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eaLnBrk="1" hangingPunct="1">
              <a:buNone/>
            </a:pPr>
            <a:r>
              <a:rPr lang="tr-TR" altLang="x-none" b="1" dirty="0">
                <a:solidFill>
                  <a:srgbClr val="3333CC"/>
                </a:solidFill>
                <a:latin typeface="Arial" panose="020B0604020202020204" pitchFamily="34" charset="0"/>
              </a:rPr>
              <a:t>İŞ ORTAMI ANALİZİ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4" name="Ok: Sol 3">
            <a:hlinkClick r:id="rId2" action="ppaction://hlinksldjump"/>
          </p:cNvPr>
          <p:cNvSpPr/>
          <p:nvPr/>
        </p:nvSpPr>
        <p:spPr>
          <a:xfrm>
            <a:off x="7285990" y="5908675"/>
            <a:ext cx="618490" cy="3924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5" name="Metin kutusu 10"/>
          <p:cNvSpPr txBox="1"/>
          <p:nvPr/>
        </p:nvSpPr>
        <p:spPr>
          <a:xfrm>
            <a:off x="549275" y="1252538"/>
            <a:ext cx="8058150" cy="446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İŞ ORTAMI ANALİZİ GENEL TABLOSU ÖRNEĞİ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395288" y="3916045"/>
            <a:ext cx="8408987" cy="444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</a:rPr>
              <a:t>BİLGİ ALANI BAZINDA İŞ ORTAMI ANALİZİ TABLOSU ÖRNEĞİ</a:t>
            </a:r>
            <a:endParaRPr lang="tr-TR" altLang="tr-TR" sz="2100" b="1" dirty="0">
              <a:latin typeface="Arial" panose="020B0604020202020204" pitchFamily="34" charset="0"/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/>
        </p:nvGraphicFramePr>
        <p:xfrm>
          <a:off x="307975" y="1838960"/>
          <a:ext cx="8468360" cy="1936750"/>
        </p:xfrm>
        <a:graphic>
          <a:graphicData uri="http://schemas.openxmlformats.org/drawingml/2006/table">
            <a:tbl>
              <a:tblPr firstRow="1" firstCol="1" bandRow="1"/>
              <a:tblGrid>
                <a:gridCol w="805180"/>
                <a:gridCol w="1141095"/>
                <a:gridCol w="1108710"/>
                <a:gridCol w="1069975"/>
                <a:gridCol w="1159510"/>
                <a:gridCol w="1096010"/>
                <a:gridCol w="1083310"/>
                <a:gridCol w="1004570"/>
              </a:tblGrid>
              <a:tr h="163195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POZİSYON KODU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GÖREV ÜNVANI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ÇALIŞMA KOŞULLARI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MAKİNA / DONANIM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ALET / ARAÇ / GEREÇ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ELEKTRONİK AYGIT/YAZILIM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PROSEDÜR/ TALİMATLAR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17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ÖZEL FORM / BELGELER</a:t>
                      </a:r>
                      <a:endParaRPr lang="tr-TR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tr-TR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5848" name="Tablo 35847"/>
          <p:cNvGraphicFramePr/>
          <p:nvPr/>
        </p:nvGraphicFramePr>
        <p:xfrm>
          <a:off x="251143" y="4500563"/>
          <a:ext cx="8517255" cy="1346200"/>
        </p:xfrm>
        <a:graphic>
          <a:graphicData uri="http://schemas.openxmlformats.org/drawingml/2006/table">
            <a:tbl>
              <a:tblPr/>
              <a:tblGrid>
                <a:gridCol w="1520825"/>
                <a:gridCol w="2268538"/>
                <a:gridCol w="2363787"/>
                <a:gridCol w="2363788"/>
              </a:tblGrid>
              <a:tr h="644525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POZ. KODU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BİLGİ ALANI : ALET / ARAÇ / GEREÇ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50838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MEVCUT DURUM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DURUM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8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7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7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86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202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434975" y="385763"/>
            <a:ext cx="805815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x-none" b="1" dirty="0">
                <a:solidFill>
                  <a:srgbClr val="3333CC"/>
                </a:solidFill>
                <a:latin typeface="Arial" panose="020B0604020202020204" pitchFamily="34" charset="0"/>
              </a:rPr>
              <a:t>İŞ GEREKLERİ ANALİZİ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4" name="Ok: Sol 3">
            <a:hlinkClick r:id="rId2" action="ppaction://hlinksldjump"/>
          </p:cNvPr>
          <p:cNvSpPr/>
          <p:nvPr/>
        </p:nvSpPr>
        <p:spPr>
          <a:xfrm flipV="1">
            <a:off x="6732588" y="6309043"/>
            <a:ext cx="522288" cy="342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69" name="Metin kutusu 10"/>
          <p:cNvSpPr txBox="1"/>
          <p:nvPr/>
        </p:nvSpPr>
        <p:spPr>
          <a:xfrm>
            <a:off x="539115" y="779780"/>
            <a:ext cx="8291513" cy="444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İŞ GEREKLERİ ANALİZİ GENEL TABLOSU ÖRNEĞİ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322898" y="4580573"/>
            <a:ext cx="8721725" cy="446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r>
              <a:rPr lang="tr-TR" altLang="tr-TR" sz="2100" b="1" dirty="0">
                <a:latin typeface="Arial" panose="020B0604020202020204" pitchFamily="34" charset="0"/>
                <a:cs typeface="Times New Roman" panose="02020603050405020304" pitchFamily="18" charset="0"/>
              </a:rPr>
              <a:t>BİLGİ ALANI BAZINDA İŞ GEREKLERİ ANALİZİ TABLOSU ÖRNEĞİ</a:t>
            </a:r>
            <a:endParaRPr lang="tr-TR" altLang="tr-TR" sz="2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/>
        </p:nvGraphicFramePr>
        <p:xfrm>
          <a:off x="322966" y="1269035"/>
          <a:ext cx="8279768" cy="3035300"/>
        </p:xfrm>
        <a:graphic>
          <a:graphicData uri="http://schemas.openxmlformats.org/drawingml/2006/table">
            <a:tbl>
              <a:tblPr firstRow="1" firstCol="1" bandRow="1"/>
              <a:tblGrid>
                <a:gridCol w="416365"/>
                <a:gridCol w="425393"/>
                <a:gridCol w="416365"/>
                <a:gridCol w="416365"/>
                <a:gridCol w="398314"/>
                <a:gridCol w="389289"/>
                <a:gridCol w="379663"/>
                <a:gridCol w="461491"/>
                <a:gridCol w="389255"/>
                <a:gridCol w="371272"/>
                <a:gridCol w="424789"/>
                <a:gridCol w="392430"/>
                <a:gridCol w="390525"/>
                <a:gridCol w="520700"/>
                <a:gridCol w="407670"/>
                <a:gridCol w="442787"/>
                <a:gridCol w="360925"/>
                <a:gridCol w="407339"/>
                <a:gridCol w="443865"/>
                <a:gridCol w="424966"/>
              </a:tblGrid>
              <a:tr h="254794">
                <a:tc>
                  <a:txBody>
                    <a:bodyPr/>
                    <a:lstStyle/>
                    <a:p>
                      <a:endParaRPr lang="tr-TR" sz="15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sz="15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10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11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13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14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15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16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17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tr-TR" altLang="en-US" sz="1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tr-TR" altLang="en-US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2189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POZİSYON KODU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GÖREV ÜNVANI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eaLnBrk="1" hangingPunct="1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EĞİTİM DÜZEYİ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İLGİLİ BÖLÜMLER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ÖZEL MESLEKİ EĞT.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SERTİFİKA / EHLİYET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İŞ DENEYİMİ (ALAN)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İŞ DENEYİMİ (ÜNVAN)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 eaLnBrk="1" hangingPunct="1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İŞ BAŞI EĞT. SÜRESİ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FİZİKSEL ÖZELLİKLER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YABANCI DİL(LER)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DÜZEY(LER)İ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BİLGİSAYAR BİLGİSİ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ÖZEL BİLGİ / TECRÜBE ALANLARI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VARDİYALI ÇALIŞMA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SEYAHAT EDEBİLME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ENGELLİ ÇALIŞMA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CİNSİYET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1" algn="l">
                        <a:lnSpc>
                          <a:spcPct val="120000"/>
                        </a:lnSpc>
                        <a:buClrTx/>
                        <a:buSzTx/>
                        <a:buFontTx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YAŞ ARALIĞI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lvl="1" algn="l" eaLnBrk="1" hangingPunct="1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tr-TR" sz="1500" b="1">
                          <a:solidFill>
                            <a:srgbClr val="000000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Times New Roman" panose="02020603050405020304" pitchFamily="18" charset="0"/>
                          <a:sym typeface="+mn-ea"/>
                        </a:rPr>
                        <a:t>ASKERLİK DURUMU</a:t>
                      </a:r>
                      <a:endParaRPr lang="tr-TR" sz="1500" b="1">
                        <a:solidFill>
                          <a:srgbClr val="000000"/>
                        </a:solidFill>
                        <a:effectLst/>
                        <a:uFillTx/>
                        <a:latin typeface="Arial" panose="020B0604020202020204" pitchFamily="34" charset="0"/>
                        <a:ea typeface="Times New Roman" panose="02020603050405020304" pitchFamily="18" charset="0"/>
                        <a:sym typeface="+mn-ea"/>
                      </a:endParaRPr>
                    </a:p>
                  </a:txBody>
                  <a:tcPr marL="33338" marR="33338" marT="0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243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tr-TR" sz="15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tr-TR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tr-TR" altLang="en-US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6872" name="Tablo 36871"/>
          <p:cNvGraphicFramePr/>
          <p:nvPr>
            <p:custDataLst>
              <p:tags r:id="rId3"/>
            </p:custDataLst>
          </p:nvPr>
        </p:nvGraphicFramePr>
        <p:xfrm>
          <a:off x="398780" y="5132070"/>
          <a:ext cx="8253095" cy="988060"/>
        </p:xfrm>
        <a:graphic>
          <a:graphicData uri="http://schemas.openxmlformats.org/drawingml/2006/table">
            <a:tbl>
              <a:tblPr/>
              <a:tblGrid>
                <a:gridCol w="1492885"/>
                <a:gridCol w="2243455"/>
                <a:gridCol w="2080895"/>
                <a:gridCol w="2435860"/>
              </a:tblGrid>
              <a:tr h="290830"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POZ. KODU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GÖREV ÜNVANI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BİLGİ ALANI : </a:t>
                      </a:r>
                      <a:r>
                        <a:rPr lang="tr-TR" altLang="tr-TR" sz="18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DENEYİMİ (ALAN)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0200"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MEVCUT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ÖNERİLEN DURUM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tr-TR" altLang="tr-TR" sz="18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18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5188"/>
            <a:ext cx="9170988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52525" y="500063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TANIMLARININ HAZIRLANMASI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pSp>
        <p:nvGrpSpPr>
          <p:cNvPr id="9" name="Grup 8"/>
          <p:cNvGrpSpPr/>
          <p:nvPr/>
        </p:nvGrpSpPr>
        <p:grpSpPr>
          <a:xfrm>
            <a:off x="428625" y="1095375"/>
            <a:ext cx="4241800" cy="4529138"/>
            <a:chOff x="572504" y="316835"/>
            <a:chExt cx="5655365" cy="6040279"/>
          </a:xfrm>
        </p:grpSpPr>
        <p:sp>
          <p:nvSpPr>
            <p:cNvPr id="37896" name="Text Box 4"/>
            <p:cNvSpPr txBox="1"/>
            <p:nvPr/>
          </p:nvSpPr>
          <p:spPr>
            <a:xfrm>
              <a:off x="572504" y="316835"/>
              <a:ext cx="5655365" cy="35060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 defTabSz="914400">
                <a:spcBef>
                  <a:spcPts val="450"/>
                </a:spcBef>
                <a:spcAft>
                  <a:spcPts val="450"/>
                </a:spcAft>
                <a:buFont typeface="Arial" panose="020B0604020202020204" pitchFamily="34" charset="0"/>
                <a:buChar char="•"/>
                <a:tabLst>
                  <a:tab pos="171450" algn="l"/>
                </a:tabLst>
              </a:pPr>
              <a:r>
                <a:rPr lang="tr-TR" altLang="tr-TR" b="1" dirty="0">
                  <a:latin typeface="Arial" panose="020B0604020202020204" pitchFamily="34" charset="0"/>
                  <a:cs typeface="Times New Roman" panose="02020603050405020304" pitchFamily="18" charset="0"/>
                </a:rPr>
                <a:t>Standart iş tanımı ve gereklerinin yazılması </a:t>
              </a:r>
              <a:endPara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İşin genel tanımı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Görev ve sorumluluklar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Çalışma Ortamı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defTabSz="914400">
                <a:spcBef>
                  <a:spcPts val="450"/>
                </a:spcBef>
                <a:buChar char="-"/>
                <a:tabLst>
                  <a:tab pos="171450" algn="l"/>
                </a:tabLst>
              </a:pPr>
              <a:r>
                <a:rPr lang="tr-TR" altLang="tr-TR" dirty="0">
                  <a:latin typeface="Arial" panose="020B0604020202020204" pitchFamily="34" charset="0"/>
                </a:rPr>
                <a:t>İş gerekleri</a:t>
              </a:r>
              <a:endParaRPr lang="tr-TR" altLang="tr-TR" dirty="0">
                <a:latin typeface="Arial" panose="020B0604020202020204" pitchFamily="34" charset="0"/>
              </a:endParaRPr>
            </a:p>
          </p:txBody>
        </p:sp>
        <p:pic>
          <p:nvPicPr>
            <p:cNvPr id="37897" name="Resim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5266" y="4127804"/>
              <a:ext cx="3730073" cy="222931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0" name="Grup 9"/>
          <p:cNvGrpSpPr/>
          <p:nvPr/>
        </p:nvGrpSpPr>
        <p:grpSpPr>
          <a:xfrm>
            <a:off x="4586288" y="1216025"/>
            <a:ext cx="4129087" cy="5440137"/>
            <a:chOff x="6114497" y="1031130"/>
            <a:chExt cx="5504999" cy="7252356"/>
          </a:xfrm>
        </p:grpSpPr>
        <p:sp>
          <p:nvSpPr>
            <p:cNvPr id="37894" name="Text Box 4"/>
            <p:cNvSpPr txBox="1"/>
            <p:nvPr/>
          </p:nvSpPr>
          <p:spPr>
            <a:xfrm>
              <a:off x="6114497" y="3345669"/>
              <a:ext cx="5504999" cy="49378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marL="342900" indent="-342900" eaLnBrk="1" hangingPunct="1"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tr-TR" altLang="tr-TR" b="1" dirty="0">
                  <a:latin typeface="Arial" panose="020B0604020202020204" pitchFamily="34" charset="0"/>
                </a:rPr>
                <a:t>İş gereklerinin ana bölümleri</a:t>
              </a:r>
              <a:endParaRPr lang="tr-TR" altLang="tr-TR" b="1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sym typeface="+mn-ea"/>
                </a:rPr>
                <a:t>Eğitim / bilgi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latin typeface="Arial" panose="020B0604020202020204" pitchFamily="34" charset="0"/>
                </a:rPr>
                <a:t>Deneyim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latin typeface="Arial" panose="020B0604020202020204" pitchFamily="34" charset="0"/>
                </a:rPr>
                <a:t>Yetkinlikler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latin typeface="Arial" panose="020B0604020202020204" pitchFamily="34" charset="0"/>
                </a:rPr>
                <a:t>İş / çalışma koşullarına ilişkin özel nitelikler</a:t>
              </a:r>
              <a:endParaRPr lang="tr-TR" altLang="tr-TR" dirty="0">
                <a:latin typeface="Arial" panose="020B0604020202020204" pitchFamily="34" charset="0"/>
              </a:endParaRPr>
            </a:p>
            <a:p>
              <a:pPr marL="342900" indent="-342900" eaLnBrk="1" hangingPunct="1">
                <a:spcBef>
                  <a:spcPts val="450"/>
                </a:spcBef>
                <a:buFont typeface="Wingdings" panose="05000000000000000000" pitchFamily="2" charset="2"/>
                <a:buChar char="ü"/>
              </a:pPr>
              <a:r>
                <a:rPr lang="tr-TR" altLang="tr-TR" dirty="0">
                  <a:sym typeface="+mn-ea"/>
                </a:rPr>
                <a:t>Kişisel özellikler / kişilik özellikleri</a:t>
              </a:r>
              <a:endParaRPr lang="tr-TR" altLang="tr-TR" dirty="0">
                <a:latin typeface="Arial" panose="020B0604020202020204" pitchFamily="34" charset="0"/>
              </a:endParaRPr>
            </a:p>
          </p:txBody>
        </p:sp>
        <p:pic>
          <p:nvPicPr>
            <p:cNvPr id="37895" name="Resim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02497" y="1031130"/>
              <a:ext cx="3564285" cy="2091967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Text Box 4"/>
          <p:cNvSpPr txBox="1"/>
          <p:nvPr/>
        </p:nvSpPr>
        <p:spPr>
          <a:xfrm>
            <a:off x="322898" y="5805805"/>
            <a:ext cx="437356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b="1" dirty="0">
                <a:latin typeface="Arial" panose="020B0604020202020204" pitchFamily="34" charset="0"/>
                <a:cs typeface="Times New Roman" panose="02020603050405020304" pitchFamily="18" charset="0"/>
              </a:rPr>
              <a:t>İş tanımı ve gereklerinin  </a:t>
            </a: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  <a:hlinkClick r:id="rId4" action="ppaction://hlinksldjump"/>
              </a:rPr>
              <a:t>kullanım alanları</a:t>
            </a:r>
            <a:endParaRPr lang="tr-TR" altLang="tr-TR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62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5188"/>
            <a:ext cx="9170988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3" name="Rectangle 2"/>
          <p:cNvSpPr txBox="1"/>
          <p:nvPr/>
        </p:nvSpPr>
        <p:spPr>
          <a:xfrm>
            <a:off x="1087438" y="423863"/>
            <a:ext cx="6997700" cy="4572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txBody>
          <a:bodyPr lIns="68580" tIns="34290" rIns="68580" bIns="34290"/>
          <a:p>
            <a:pPr algn="ctr" eaLnBrk="1" hangingPunct="1"/>
            <a:r>
              <a:rPr lang="tr-TR" altLang="tr-TR" sz="2100" b="1" dirty="0">
                <a:solidFill>
                  <a:srgbClr val="0070C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TANIMI VE GEREKLERİNİN  KULLANIM ALANLARI</a:t>
            </a:r>
            <a:endParaRPr lang="tr-TR" altLang="tr-TR" sz="21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Ok: Sağ 20">
            <a:hlinkClick r:id="rId2" action="ppaction://hlinksldjump"/>
          </p:cNvPr>
          <p:cNvSpPr/>
          <p:nvPr/>
        </p:nvSpPr>
        <p:spPr>
          <a:xfrm flipH="1">
            <a:off x="4859338" y="6053138"/>
            <a:ext cx="720725" cy="4175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0965" name="Tablo 40964"/>
          <p:cNvGraphicFramePr/>
          <p:nvPr/>
        </p:nvGraphicFramePr>
        <p:xfrm>
          <a:off x="373063" y="1066800"/>
          <a:ext cx="8424863" cy="4776788"/>
        </p:xfrm>
        <a:graphic>
          <a:graphicData uri="http://schemas.openxmlformats.org/drawingml/2006/table">
            <a:tbl>
              <a:tblPr/>
              <a:tblGrid>
                <a:gridCol w="4213225"/>
                <a:gridCol w="1835150"/>
                <a:gridCol w="2376488"/>
              </a:tblGrid>
              <a:tr h="3873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KULLANIM ALANI</a:t>
                      </a:r>
                      <a:endParaRPr lang="tr-TR" altLang="tr-TR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TANIMI</a:t>
                      </a:r>
                      <a:endParaRPr lang="tr-TR" altLang="tr-TR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GEREKLERİ</a:t>
                      </a:r>
                      <a:endParaRPr lang="tr-TR" altLang="tr-TR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Kalite El kitabı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Organizasyon El kitabı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Organizasyon şeması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İşgücü planlama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Seçme- yerleştirme (işe alım)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Personel oryantasyonu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Eğitim-geliştirme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(+)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Performans yönetimi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(+)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Kariyer yönetimi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İş değerleme ve ücret yönetimi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İK bilgi sistemi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tr-TR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endParaRPr lang="tr-TR" altLang="tr-TR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93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88" y="865188"/>
            <a:ext cx="9172575" cy="5164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801688" y="479425"/>
            <a:ext cx="7623175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GENEL GÖREV VE SORUMLULUKLAR ÖRNEĞİ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1" name="Ok: Sağ 20">
            <a:hlinkClick r:id="rId2" action="ppaction://hlinksldjump"/>
          </p:cNvPr>
          <p:cNvSpPr/>
          <p:nvPr/>
        </p:nvSpPr>
        <p:spPr>
          <a:xfrm flipH="1">
            <a:off x="3084830" y="6313805"/>
            <a:ext cx="556895" cy="2990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941" name="Rectangle 1"/>
          <p:cNvSpPr/>
          <p:nvPr/>
        </p:nvSpPr>
        <p:spPr>
          <a:xfrm>
            <a:off x="466725" y="3040857"/>
            <a:ext cx="3744913" cy="314642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 anchorCtr="0">
            <a:spAutoFit/>
          </a:bodyPr>
          <a:p>
            <a:pPr algn="just" defTabSz="685800"/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A- TÜM PERSONEL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4857 sayılı iş kanunu ve diğer iş mevzuatı kapsamındaki sorumlulukların yerine getirilmesi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İşyeri kurallarına ve kalite sistemlerine uyulması 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Ekip çalışmasına uyum gösterilmesi</a:t>
            </a:r>
            <a:endParaRPr lang="tr-TR" altLang="tr-TR" sz="2000" dirty="0">
              <a:latin typeface="Arial" panose="020B0604020202020204" pitchFamily="34" charset="0"/>
            </a:endParaRPr>
          </a:p>
          <a:p>
            <a:pPr algn="just" defTabSz="685800">
              <a:buChar char="•"/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Sürekli gelişim sağlanması</a:t>
            </a:r>
            <a:endParaRPr lang="tr-TR" altLang="tr-TR" sz="2000" dirty="0">
              <a:latin typeface="Arial" panose="020B0604020202020204" pitchFamily="34" charset="0"/>
            </a:endParaRPr>
          </a:p>
        </p:txBody>
      </p:sp>
      <p:graphicFrame>
        <p:nvGraphicFramePr>
          <p:cNvPr id="39942" name="Tablo 39941"/>
          <p:cNvGraphicFramePr/>
          <p:nvPr>
            <p:custDataLst>
              <p:tags r:id="rId3"/>
            </p:custDataLst>
          </p:nvPr>
        </p:nvGraphicFramePr>
        <p:xfrm>
          <a:off x="468630" y="1111250"/>
          <a:ext cx="8074025" cy="1524000"/>
        </p:xfrm>
        <a:graphic>
          <a:graphicData uri="http://schemas.openxmlformats.org/drawingml/2006/table">
            <a:tbl>
              <a:tblPr/>
              <a:tblGrid>
                <a:gridCol w="5240020"/>
                <a:gridCol w="596265"/>
                <a:gridCol w="568960"/>
                <a:gridCol w="537845"/>
                <a:gridCol w="502285"/>
                <a:gridCol w="628650"/>
              </a:tblGrid>
              <a:tr h="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b="1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PERSONEL GRUPLARI</a:t>
                      </a:r>
                      <a:endParaRPr lang="tr-TR" altLang="tr-TR" sz="2000" b="1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tr-TR" altLang="tr-TR" sz="2000" b="1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tr-TR" altLang="tr-TR" sz="20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Üst Yöneticiler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Ekip yöneten personel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Beyaz yakalı personel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Mavi yakalı personel/ vardiya çalışanları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449580" lvl="0" indent="0" algn="ctr" eaLnBrk="1" hangingPunct="1">
                        <a:buNone/>
                      </a:pPr>
                      <a:r>
                        <a:rPr lang="tr-TR" altLang="tr-TR" sz="2000" dirty="0">
                          <a:latin typeface="Arial" panose="020B060402020202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tr-TR" altLang="tr-TR" sz="2000" dirty="0">
                        <a:latin typeface="Arial" panose="020B06040202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51435" marR="51435" marT="0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Metin Kutusu 19"/>
          <p:cNvSpPr txBox="1"/>
          <p:nvPr/>
        </p:nvSpPr>
        <p:spPr>
          <a:xfrm>
            <a:off x="490538" y="2659063"/>
            <a:ext cx="7753350" cy="339725"/>
          </a:xfrm>
          <a:prstGeom prst="rect">
            <a:avLst/>
          </a:prstGeom>
          <a:noFill/>
        </p:spPr>
        <p:txBody>
          <a:bodyPr>
            <a:spAutoFit/>
          </a:bodyPr>
          <a:p>
            <a:pPr algn="just" defTabSz="685800">
              <a:buNone/>
            </a:pPr>
            <a:r>
              <a:rPr lang="tr-TR" altLang="tr-TR" sz="1600" dirty="0">
                <a:latin typeface="Arial" panose="020B0604020202020204" pitchFamily="34" charset="0"/>
                <a:cs typeface="Times New Roman" panose="02020603050405020304" pitchFamily="18" charset="0"/>
              </a:rPr>
              <a:t>Not : Aşağıda küçük harfli maddelerde “başlıca”  görev ve sorumluluklar belirtilmiştir</a:t>
            </a:r>
            <a:r>
              <a:rPr lang="tr-TR" altLang="tr-TR" sz="1300" dirty="0"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tr-TR" altLang="tr-TR" sz="1200" dirty="0">
              <a:latin typeface="Arial" panose="020B0604020202020204" pitchFamily="34" charset="0"/>
            </a:endParaRPr>
          </a:p>
        </p:txBody>
      </p:sp>
      <p:sp>
        <p:nvSpPr>
          <p:cNvPr id="39993" name="Rectangle 1"/>
          <p:cNvSpPr/>
          <p:nvPr/>
        </p:nvSpPr>
        <p:spPr>
          <a:xfrm>
            <a:off x="4649788" y="3429318"/>
            <a:ext cx="4146550" cy="265366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 anchorCtr="0">
            <a:spAutoFit/>
          </a:bodyPr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B- </a:t>
            </a: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MAVİ YAKALI PERSONEL / VARDİYA ÇALIŞANLARI</a:t>
            </a:r>
            <a:endPara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C- BEYAZ YAKALI PERSONEL</a:t>
            </a:r>
            <a:endPara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D- EKİP YÖNETEN PERSONEL </a:t>
            </a:r>
            <a:r>
              <a:rPr lang="tr-TR" altLang="tr-TR" sz="2000" dirty="0">
                <a:latin typeface="Arial" panose="020B0604020202020204" pitchFamily="34" charset="0"/>
                <a:cs typeface="Times New Roman" panose="02020603050405020304" pitchFamily="18" charset="0"/>
              </a:rPr>
              <a:t>(Müdür/ Yönetici/ Takım Lideri/ Vardiya Sorumlusu ve Sorumlular)</a:t>
            </a:r>
            <a:endPara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E- ÜST YÖNETİCİLER</a:t>
            </a:r>
            <a:endParaRPr lang="tr-TR" altLang="tr-T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073150" y="333375"/>
            <a:ext cx="6997700" cy="457200"/>
          </a:xfrm>
          <a:prstGeom prst="rect">
            <a:avLst/>
          </a:prstGeom>
          <a:solidFill>
            <a:srgbClr val="FFFFFF"/>
          </a:solidFill>
        </p:spPr>
        <p:txBody>
          <a:bodyPr lIns="68580" tIns="34290" rIns="68580" bIns="34290"/>
          <a:p>
            <a:pPr algn="ctr" defTabSz="685800" eaLnBrk="1" hangingPunct="1">
              <a:buNone/>
            </a:pP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RAPORLAMA AŞAMASI </a:t>
            </a:r>
            <a:endParaRPr lang="en-US" altLang="tr-TR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 Box 4"/>
          <p:cNvSpPr txBox="1"/>
          <p:nvPr/>
        </p:nvSpPr>
        <p:spPr>
          <a:xfrm>
            <a:off x="315913" y="3131185"/>
            <a:ext cx="3654425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000" dirty="0">
                <a:latin typeface="Arial" panose="020B0604020202020204" pitchFamily="34" charset="0"/>
              </a:rPr>
              <a:t>Bölüm organizasyon şemalarının hazırlanması ve koordinasyonu</a:t>
            </a:r>
            <a:endParaRPr lang="tr-TR" altLang="tr-TR" sz="2000" dirty="0">
              <a:latin typeface="Arial" panose="020B0604020202020204" pitchFamily="34" charset="0"/>
            </a:endParaRPr>
          </a:p>
        </p:txBody>
      </p:sp>
      <p:sp>
        <p:nvSpPr>
          <p:cNvPr id="25" name="Text Box 4"/>
          <p:cNvSpPr txBox="1"/>
          <p:nvPr/>
        </p:nvSpPr>
        <p:spPr>
          <a:xfrm>
            <a:off x="323533" y="4149090"/>
            <a:ext cx="43735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algn="l">
              <a:buClrTx/>
              <a:buSzTx/>
              <a:buFont typeface="Arial" panose="020B0604020202020204" pitchFamily="34" charset="0"/>
              <a:buChar char="•"/>
            </a:pPr>
            <a:r>
              <a:rPr lang="tr-TR" altLang="tr-TR" sz="2000" dirty="0">
                <a:latin typeface="Arial" panose="020B0604020202020204" pitchFamily="34" charset="0"/>
              </a:rPr>
              <a:t>Genel organizasyon şemasının hazırlanması ve onaylanması</a:t>
            </a:r>
            <a:endParaRPr lang="tr-TR" altLang="tr-TR" sz="2000" dirty="0">
              <a:latin typeface="Arial" panose="020B0604020202020204" pitchFamily="34" charset="0"/>
            </a:endParaRPr>
          </a:p>
        </p:txBody>
      </p:sp>
      <p:sp>
        <p:nvSpPr>
          <p:cNvPr id="21" name="Ok: Sağ 20">
            <a:hlinkClick r:id="rId1" action="ppaction://hlinksldjump"/>
          </p:cNvPr>
          <p:cNvSpPr/>
          <p:nvPr/>
        </p:nvSpPr>
        <p:spPr>
          <a:xfrm>
            <a:off x="4125913" y="6180138"/>
            <a:ext cx="511175" cy="241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Metin Kutusu 13"/>
          <p:cNvSpPr txBox="1"/>
          <p:nvPr/>
        </p:nvSpPr>
        <p:spPr>
          <a:xfrm>
            <a:off x="4742180" y="970280"/>
            <a:ext cx="4075430" cy="57848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defTabSz="914400" eaLnBrk="1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tabLst>
                <a:tab pos="171450" algn="l"/>
              </a:tabLst>
            </a:pPr>
            <a:r>
              <a:rPr lang="tr-TR" altLang="tr-TR" b="1" dirty="0">
                <a:latin typeface="Arial" panose="020B0604020202020204" pitchFamily="34" charset="0"/>
                <a:cs typeface="Times New Roman" panose="02020603050405020304" pitchFamily="18" charset="0"/>
              </a:rPr>
              <a:t>Organizasyon el kitabının oluşturulması</a:t>
            </a:r>
            <a:endParaRPr lang="tr-TR" altLang="tr-TR" b="1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just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Sunum yazısı (önyazı)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just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İçindekiler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Organizasyon prosedürü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Genel ve bölüm organizasyon şemaları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Genel görev ve sorumluluklar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600075" lvl="1" indent="-257175" algn="l" defTabSz="914400" eaLnBrk="1" hangingPunct="1"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"/>
              <a:tabLst>
                <a:tab pos="171450" algn="l"/>
              </a:tabLst>
            </a:pPr>
            <a:r>
              <a:rPr lang="tr-TR" altLang="tr-TR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tanımı ve gerekleri (organizasyon şeması sırasında pozisyon bazında)</a:t>
            </a:r>
            <a:endParaRPr lang="tr-TR" altLang="tr-TR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395605" y="790575"/>
            <a:ext cx="4572000" cy="1285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None/>
            </a:pPr>
            <a:r>
              <a:rPr lang="tr-TR" altLang="x-none" sz="2585" b="1" dirty="0">
                <a:sym typeface="+mn-ea"/>
              </a:rPr>
              <a:t>Organizasyon Prosedürünün ve El Kitabının Hazırlanması</a:t>
            </a:r>
            <a:endParaRPr lang="tr-TR" altLang="x-none" sz="2585" b="1" dirty="0">
              <a:sym typeface="+mn-ea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57505" y="2172970"/>
            <a:ext cx="4572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b="1" dirty="0">
                <a:sym typeface="+mn-ea"/>
              </a:rPr>
              <a:t>Organizasyon şemalarının hazırlanması</a:t>
            </a:r>
            <a:endParaRPr lang="tr-TR" altLang="x-none" b="1" dirty="0">
              <a:sym typeface="+mn-ea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16230" y="5013325"/>
            <a:ext cx="4572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buFont typeface="Times New Roman" panose="02020603050405020304" pitchFamily="18" charset="0"/>
            </a:pPr>
            <a:r>
              <a:rPr lang="tr-TR" altLang="x-none" b="1" dirty="0">
                <a:sym typeface="+mn-ea"/>
              </a:rPr>
              <a:t>2. Organizasyon prosedürünün hazırlanması</a:t>
            </a:r>
            <a:endParaRPr lang="tr-TR" altLang="x-none" b="1" dirty="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14" grpId="0"/>
    </p:bldLst>
  </p:timing>
</p:sld>
</file>

<file path=ppt/tags/tag1.xml><?xml version="1.0" encoding="utf-8"?>
<p:tagLst xmlns:p="http://schemas.openxmlformats.org/presentationml/2006/main">
  <p:tag name="TABLE_ENDDRAG_ORIGIN_RECT" val="649*77"/>
  <p:tag name="TABLE_ENDDRAG_RECT" val="31*404*649*77"/>
</p:tagLst>
</file>

<file path=ppt/tags/tag2.xml><?xml version="1.0" encoding="utf-8"?>
<p:tagLst xmlns:p="http://schemas.openxmlformats.org/presentationml/2006/main">
  <p:tag name="TABLE_ENDDRAG_ORIGIN_RECT" val="635*120"/>
  <p:tag name="TABLE_ENDDRAG_RECT" val="36*87*635*120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12514</Words>
  <Application>WPS Sunum</Application>
  <PresentationFormat>Ekran Gösterisi (4:3)</PresentationFormat>
  <Paragraphs>1939</Paragraphs>
  <Slides>32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5" baseType="lpstr">
      <vt:lpstr>Arial</vt:lpstr>
      <vt:lpstr>SimSun</vt:lpstr>
      <vt:lpstr>Wingdings</vt:lpstr>
      <vt:lpstr>Times New Roman</vt:lpstr>
      <vt:lpstr>Microsoft YaHei</vt:lpstr>
      <vt:lpstr>Arial Unicode MS</vt:lpstr>
      <vt:lpstr>Aptos</vt:lpstr>
      <vt:lpstr>Segoe UI</vt:lpstr>
      <vt:lpstr>Arial</vt:lpstr>
      <vt:lpstr>Aptos</vt:lpstr>
      <vt:lpstr>Calibri</vt:lpstr>
      <vt:lpstr>Arial MT Black</vt:lpstr>
      <vt:lpstr>Default Design</vt:lpstr>
      <vt:lpstr>PowerPoint 演示文稿</vt:lpstr>
      <vt:lpstr>İŞ ANALİZİ PROJESİNİN AMACI VE KAPSAMI</vt:lpstr>
      <vt:lpstr>EĞİTİMİN AMACI VE HEDEFLERİ</vt:lpstr>
      <vt:lpstr>İŞ ANALİZLERİ </vt:lpstr>
      <vt:lpstr>ÖNEMİ VE KULLANIM ALANLARI-1</vt:lpstr>
      <vt:lpstr>ÖNEMİ VE KULLANIM ALANLARI-2</vt:lpstr>
      <vt:lpstr>ÖNEMİ VE KULLANIM ALANLARI</vt:lpstr>
      <vt:lpstr>İŞ ANALİZ YÖNTEMLERİ-1 </vt:lpstr>
      <vt:lpstr>İŞ ANALİZ YÖNTEMLERİ-2 </vt:lpstr>
      <vt:lpstr>PowerPoint 演示文稿</vt:lpstr>
      <vt:lpstr>PowerPoint 演示文稿</vt:lpstr>
      <vt:lpstr>İŞ ANALİZİ AŞAMALARI</vt:lpstr>
      <vt:lpstr>PowerPoint 演示文稿</vt:lpstr>
      <vt:lpstr>İŞ ANALİZİ PROJESİ FAALİYET PLANI </vt:lpstr>
      <vt:lpstr>PowerPoint 演示文稿</vt:lpstr>
      <vt:lpstr>PowerPoint 演示文稿</vt:lpstr>
      <vt:lpstr>PowerPoint 演示文稿</vt:lpstr>
      <vt:lpstr>İş Analiz Görüşmeleri ve İnceleme Çalışmaları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ozden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mehmet</dc:creator>
  <cp:lastModifiedBy>Mehmet Cemil Özden</cp:lastModifiedBy>
  <cp:revision>179</cp:revision>
  <dcterms:created xsi:type="dcterms:W3CDTF">2007-01-16T23:36:00Z</dcterms:created>
  <dcterms:modified xsi:type="dcterms:W3CDTF">2026-02-22T14:29:56Z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1055-12.1.0.25242</vt:lpwstr>
  </property>
  <property fmtid="{D5CDD505-2E9C-101B-9397-08002B2CF9AE}" pid="3" name="ICV">
    <vt:lpwstr>53F777EAE2304DEAA8E01569C7277F35_12</vt:lpwstr>
  </property>
</Properties>
</file>